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813" r:id="rId1"/>
  </p:sldMasterIdLst>
  <p:notesMasterIdLst>
    <p:notesMasterId r:id="rId30"/>
  </p:notesMasterIdLst>
  <p:handoutMasterIdLst>
    <p:handoutMasterId r:id="rId31"/>
  </p:handoutMasterIdLst>
  <p:sldIdLst>
    <p:sldId id="389" r:id="rId2"/>
    <p:sldId id="433" r:id="rId3"/>
    <p:sldId id="438" r:id="rId4"/>
    <p:sldId id="439" r:id="rId5"/>
    <p:sldId id="427" r:id="rId6"/>
    <p:sldId id="437" r:id="rId7"/>
    <p:sldId id="435" r:id="rId8"/>
    <p:sldId id="436" r:id="rId9"/>
    <p:sldId id="428" r:id="rId10"/>
    <p:sldId id="431" r:id="rId11"/>
    <p:sldId id="429" r:id="rId12"/>
    <p:sldId id="430" r:id="rId13"/>
    <p:sldId id="440" r:id="rId14"/>
    <p:sldId id="442" r:id="rId15"/>
    <p:sldId id="443" r:id="rId16"/>
    <p:sldId id="444" r:id="rId17"/>
    <p:sldId id="445" r:id="rId18"/>
    <p:sldId id="446" r:id="rId19"/>
    <p:sldId id="447" r:id="rId20"/>
    <p:sldId id="448" r:id="rId21"/>
    <p:sldId id="450" r:id="rId22"/>
    <p:sldId id="451" r:id="rId23"/>
    <p:sldId id="452" r:id="rId24"/>
    <p:sldId id="453" r:id="rId25"/>
    <p:sldId id="454" r:id="rId26"/>
    <p:sldId id="455" r:id="rId27"/>
    <p:sldId id="456" r:id="rId28"/>
    <p:sldId id="458" r:id="rId29"/>
  </p:sldIdLst>
  <p:sldSz cx="9144000" cy="5143500" type="screen16x9"/>
  <p:notesSz cx="9926638" cy="6797675"/>
  <p:embeddedFontLst>
    <p:embeddedFont>
      <p:font typeface="Arial Rounded MT Bold" panose="020F0704030504030204" pitchFamily="34" charset="0"/>
      <p:regular r:id="rId32"/>
      <p:bold r:id="rId33"/>
    </p:embeddedFont>
    <p:embeddedFont>
      <p:font typeface="Calibri" panose="020F0502020204030204" pitchFamily="34" charset="0"/>
      <p:regular r:id="rId34"/>
      <p:bold r:id="rId35"/>
      <p:italic r:id="rId36"/>
      <p:boldItalic r:id="rId37"/>
    </p:embeddedFont>
    <p:embeddedFont>
      <p:font typeface="Century Gothic" panose="020B0502020202020204" pitchFamily="34" charset="0"/>
      <p:regular r:id="rId38"/>
      <p:bold r:id="rId39"/>
      <p:italic r:id="rId40"/>
      <p:boldItalic r:id="rId41"/>
    </p:embeddedFont>
    <p:embeddedFont>
      <p:font typeface="Impact" panose="020B0806030902050204" pitchFamily="34" charset="0"/>
      <p:regular r:id="rId42"/>
    </p:embeddedFont>
    <p:embeddedFont>
      <p:font typeface="Wingdings 3" panose="05040102010807070707" pitchFamily="18" charset="2"/>
      <p:regular r:id="rId43"/>
    </p:embeddedFont>
  </p:embeddedFontLst>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A8F2"/>
    <a:srgbClr val="C44EE4"/>
    <a:srgbClr val="4F0F61"/>
    <a:srgbClr val="660066"/>
    <a:srgbClr val="08A7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5B136BC-2FA0-0D4B-81E1-53E79E6F3A0E}" v="149" dt="2019-10-09T10:58:48.851"/>
    <p1510:client id="{10190A66-5609-5922-5FCF-C45261F354E2}" v="108" dt="2019-12-19T11:40:46.687"/>
    <p1510:client id="{16593805-7BB0-5E47-A21F-85FF6B7FE595}" v="857" dt="2019-09-16T14:45:53.561"/>
    <p1510:client id="{211FAA58-B14C-5044-F298-7A65400DE5D5}" v="34" dt="2019-10-09T10:39:34.985"/>
    <p1510:client id="{3B811A79-2F10-52DF-2D50-29800B06AAA6}" v="71" dt="2019-09-16T08:25:28.137"/>
    <p1510:client id="{4F98AC93-1EBF-4406-AD21-FD7EC90755B9}" v="501" dt="2020-01-09T14:37:21.030"/>
    <p1510:client id="{6B868FCC-16CA-1AF0-6559-63670827E052}" v="1764" dt="2019-09-16T08:14:07.535"/>
    <p1510:client id="{6CE512AF-3D15-F445-CF7B-1EDE27AF6DCE}" v="279" dt="2019-09-16T13:43:33.094"/>
    <p1510:client id="{7E267B06-687B-EDAA-8FA1-8DC7BDBCB24F}" v="15" dt="2019-09-16T15:06:29.807"/>
    <p1510:client id="{BC5B30AA-BF7A-ED5D-A452-E66DB8592F13}" v="1" dt="2019-09-16T14:50:09.436"/>
  </p1510:revLst>
</p1510:revInfo>
</file>

<file path=ppt/tableStyles.xml><?xml version="1.0" encoding="utf-8"?>
<a:tblStyleLst xmlns:a="http://schemas.openxmlformats.org/drawingml/2006/main" def="{90651C3A-4460-11DB-9652-00E08161165F}">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517" autoAdjust="0"/>
    <p:restoredTop sz="96387" autoAdjust="0"/>
  </p:normalViewPr>
  <p:slideViewPr>
    <p:cSldViewPr snapToGrid="0">
      <p:cViewPr varScale="1">
        <p:scale>
          <a:sx n="95" d="100"/>
          <a:sy n="95" d="100"/>
        </p:scale>
        <p:origin x="786" y="78"/>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p:scale>
          <a:sx n="1" d="2"/>
          <a:sy n="1" d="2"/>
        </p:scale>
        <p:origin x="4146" y="3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3.fntdata"/><Relationship Id="rId42" Type="http://schemas.openxmlformats.org/officeDocument/2006/relationships/font" Target="fonts/font11.fntdata"/><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2.fntdata"/><Relationship Id="rId38" Type="http://schemas.openxmlformats.org/officeDocument/2006/relationships/font" Target="fonts/font7.fntdata"/><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font" Target="fonts/font9.fntdata"/><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font" Target="fonts/font4.fntdata"/><Relationship Id="rId43" Type="http://schemas.openxmlformats.org/officeDocument/2006/relationships/font" Target="fonts/font12.fntdata"/><Relationship Id="rId48" Type="http://schemas.microsoft.com/office/2015/10/relationships/revisionInfo" Target="revisionInfo.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4"/>
            <a:ext cx="6227850" cy="967473"/>
          </a:xfrm>
          <a:prstGeom prst="rect">
            <a:avLst/>
          </a:prstGeom>
        </p:spPr>
        <p:txBody>
          <a:bodyPr vert="horz" lIns="165339" tIns="82670" rIns="165339" bIns="82670" rtlCol="0"/>
          <a:lstStyle>
            <a:lvl1pPr algn="l">
              <a:defRPr sz="2200"/>
            </a:lvl1pPr>
          </a:lstStyle>
          <a:p>
            <a:endParaRPr lang="en-GB"/>
          </a:p>
        </p:txBody>
      </p:sp>
      <p:sp>
        <p:nvSpPr>
          <p:cNvPr id="3" name="Date Placeholder 2"/>
          <p:cNvSpPr>
            <a:spLocks noGrp="1"/>
          </p:cNvSpPr>
          <p:nvPr>
            <p:ph type="dt" sz="quarter" idx="1"/>
          </p:nvPr>
        </p:nvSpPr>
        <p:spPr>
          <a:xfrm>
            <a:off x="8137150" y="4"/>
            <a:ext cx="6227850" cy="967473"/>
          </a:xfrm>
          <a:prstGeom prst="rect">
            <a:avLst/>
          </a:prstGeom>
        </p:spPr>
        <p:txBody>
          <a:bodyPr vert="horz" lIns="165339" tIns="82670" rIns="165339" bIns="82670" rtlCol="0"/>
          <a:lstStyle>
            <a:lvl1pPr algn="r">
              <a:defRPr sz="2200"/>
            </a:lvl1pPr>
          </a:lstStyle>
          <a:p>
            <a:fld id="{307C0709-CED5-45C4-96B5-A65641649E0D}" type="datetimeFigureOut">
              <a:rPr lang="en-GB" smtClean="0"/>
              <a:t>15/01/2020</a:t>
            </a:fld>
            <a:endParaRPr lang="en-GB"/>
          </a:p>
        </p:txBody>
      </p:sp>
      <p:sp>
        <p:nvSpPr>
          <p:cNvPr id="4" name="Footer Placeholder 3"/>
          <p:cNvSpPr>
            <a:spLocks noGrp="1"/>
          </p:cNvSpPr>
          <p:nvPr>
            <p:ph type="ftr" sz="quarter" idx="2"/>
          </p:nvPr>
        </p:nvSpPr>
        <p:spPr>
          <a:xfrm>
            <a:off x="3" y="18357227"/>
            <a:ext cx="6227850" cy="967470"/>
          </a:xfrm>
          <a:prstGeom prst="rect">
            <a:avLst/>
          </a:prstGeom>
        </p:spPr>
        <p:txBody>
          <a:bodyPr vert="horz" lIns="165339" tIns="82670" rIns="165339" bIns="82670" rtlCol="0" anchor="b"/>
          <a:lstStyle>
            <a:lvl1pPr algn="l">
              <a:defRPr sz="2200"/>
            </a:lvl1pPr>
          </a:lstStyle>
          <a:p>
            <a:endParaRPr lang="en-GB"/>
          </a:p>
        </p:txBody>
      </p:sp>
      <p:sp>
        <p:nvSpPr>
          <p:cNvPr id="5" name="Slide Number Placeholder 4"/>
          <p:cNvSpPr>
            <a:spLocks noGrp="1"/>
          </p:cNvSpPr>
          <p:nvPr>
            <p:ph type="sldNum" sz="quarter" idx="3"/>
          </p:nvPr>
        </p:nvSpPr>
        <p:spPr>
          <a:xfrm>
            <a:off x="8137150" y="18357227"/>
            <a:ext cx="6227850" cy="967470"/>
          </a:xfrm>
          <a:prstGeom prst="rect">
            <a:avLst/>
          </a:prstGeom>
        </p:spPr>
        <p:txBody>
          <a:bodyPr vert="horz" lIns="165339" tIns="82670" rIns="165339" bIns="82670" rtlCol="0" anchor="b"/>
          <a:lstStyle>
            <a:lvl1pPr algn="r">
              <a:defRPr sz="2200"/>
            </a:lvl1pPr>
          </a:lstStyle>
          <a:p>
            <a:fld id="{66D37612-FBEB-49EF-AB7B-DF647CC92365}" type="slidenum">
              <a:rPr lang="en-GB" smtClean="0"/>
              <a:t>‹#›</a:t>
            </a:fld>
            <a:endParaRPr lang="en-GB"/>
          </a:p>
        </p:txBody>
      </p:sp>
    </p:spTree>
    <p:extLst>
      <p:ext uri="{BB962C8B-B14F-4D97-AF65-F5344CB8AC3E}">
        <p14:creationId xmlns:p14="http://schemas.microsoft.com/office/powerpoint/2010/main" val="11432623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742950" y="1449388"/>
            <a:ext cx="12885738" cy="724852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 name="Shape 3"/>
          <p:cNvSpPr txBox="1">
            <a:spLocks noGrp="1"/>
          </p:cNvSpPr>
          <p:nvPr>
            <p:ph type="body" idx="1"/>
          </p:nvPr>
        </p:nvSpPr>
        <p:spPr>
          <a:xfrm>
            <a:off x="1436841" y="9180699"/>
            <a:ext cx="11494678" cy="8697504"/>
          </a:xfrm>
          <a:prstGeom prst="rect">
            <a:avLst/>
          </a:prstGeom>
          <a:noFill/>
          <a:ln>
            <a:noFill/>
          </a:ln>
        </p:spPr>
        <p:txBody>
          <a:bodyPr lIns="165312" tIns="165312" rIns="165312" bIns="165312" anchor="t" anchorCtr="0"/>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a:endParaRPr/>
          </a:p>
        </p:txBody>
      </p:sp>
    </p:spTree>
    <p:extLst>
      <p:ext uri="{BB962C8B-B14F-4D97-AF65-F5344CB8AC3E}">
        <p14:creationId xmlns:p14="http://schemas.microsoft.com/office/powerpoint/2010/main" val="2834492059"/>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Shape 318"/>
          <p:cNvSpPr>
            <a:spLocks noGrp="1" noRot="1" noChangeAspect="1"/>
          </p:cNvSpPr>
          <p:nvPr>
            <p:ph type="sldImg" idx="2"/>
          </p:nvPr>
        </p:nvSpPr>
        <p:spPr>
          <a:xfrm>
            <a:off x="742950" y="1449388"/>
            <a:ext cx="12885738" cy="724852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 name="Notes Placeholder 1">
            <a:extLst>
              <a:ext uri="{FF2B5EF4-FFF2-40B4-BE49-F238E27FC236}">
                <a16:creationId xmlns:a16="http://schemas.microsoft.com/office/drawing/2014/main" id="{8432666D-F4F1-CD42-828F-C3434C46CEB8}"/>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624738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Shape 318"/>
          <p:cNvSpPr>
            <a:spLocks noGrp="1" noRot="1" noChangeAspect="1"/>
          </p:cNvSpPr>
          <p:nvPr>
            <p:ph type="sldImg" idx="2"/>
          </p:nvPr>
        </p:nvSpPr>
        <p:spPr>
          <a:xfrm>
            <a:off x="742950" y="1449388"/>
            <a:ext cx="12885738" cy="724852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 name="Notes Placeholder 1">
            <a:extLst>
              <a:ext uri="{FF2B5EF4-FFF2-40B4-BE49-F238E27FC236}">
                <a16:creationId xmlns:a16="http://schemas.microsoft.com/office/drawing/2014/main" id="{8432666D-F4F1-CD42-828F-C3434C46CEB8}"/>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9794001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Shape 318"/>
          <p:cNvSpPr>
            <a:spLocks noGrp="1" noRot="1" noChangeAspect="1"/>
          </p:cNvSpPr>
          <p:nvPr>
            <p:ph type="sldImg" idx="2"/>
          </p:nvPr>
        </p:nvSpPr>
        <p:spPr>
          <a:xfrm>
            <a:off x="742950" y="1449388"/>
            <a:ext cx="12885738" cy="724852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 name="Notes Placeholder 1">
            <a:extLst>
              <a:ext uri="{FF2B5EF4-FFF2-40B4-BE49-F238E27FC236}">
                <a16:creationId xmlns:a16="http://schemas.microsoft.com/office/drawing/2014/main" id="{8432666D-F4F1-CD42-828F-C3434C46CEB8}"/>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8652957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Shape 318"/>
          <p:cNvSpPr>
            <a:spLocks noGrp="1" noRot="1" noChangeAspect="1"/>
          </p:cNvSpPr>
          <p:nvPr>
            <p:ph type="sldImg" idx="2"/>
          </p:nvPr>
        </p:nvSpPr>
        <p:spPr>
          <a:xfrm>
            <a:off x="742950" y="1449388"/>
            <a:ext cx="12885738" cy="724852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 name="Notes Placeholder 1">
            <a:extLst>
              <a:ext uri="{FF2B5EF4-FFF2-40B4-BE49-F238E27FC236}">
                <a16:creationId xmlns:a16="http://schemas.microsoft.com/office/drawing/2014/main" id="{8432666D-F4F1-CD42-828F-C3434C46CEB8}"/>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2226076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Shape 318"/>
          <p:cNvSpPr>
            <a:spLocks noGrp="1" noRot="1" noChangeAspect="1"/>
          </p:cNvSpPr>
          <p:nvPr>
            <p:ph type="sldImg" idx="2"/>
          </p:nvPr>
        </p:nvSpPr>
        <p:spPr>
          <a:xfrm>
            <a:off x="128588" y="1573213"/>
            <a:ext cx="13987462" cy="7869237"/>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 name="Notes Placeholder 1">
            <a:extLst>
              <a:ext uri="{FF2B5EF4-FFF2-40B4-BE49-F238E27FC236}">
                <a16:creationId xmlns:a16="http://schemas.microsoft.com/office/drawing/2014/main" id="{8432666D-F4F1-CD42-828F-C3434C46CEB8}"/>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6993305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Shape 318"/>
          <p:cNvSpPr>
            <a:spLocks noGrp="1" noRot="1" noChangeAspect="1"/>
          </p:cNvSpPr>
          <p:nvPr>
            <p:ph type="sldImg" idx="2"/>
          </p:nvPr>
        </p:nvSpPr>
        <p:spPr>
          <a:xfrm>
            <a:off x="128588" y="1573213"/>
            <a:ext cx="13987462" cy="7869237"/>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 name="Notes Placeholder 1">
            <a:extLst>
              <a:ext uri="{FF2B5EF4-FFF2-40B4-BE49-F238E27FC236}">
                <a16:creationId xmlns:a16="http://schemas.microsoft.com/office/drawing/2014/main" id="{8432666D-F4F1-CD42-828F-C3434C46CEB8}"/>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5078323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Shape 318"/>
          <p:cNvSpPr>
            <a:spLocks noGrp="1" noRot="1" noChangeAspect="1"/>
          </p:cNvSpPr>
          <p:nvPr>
            <p:ph type="sldImg" idx="2"/>
          </p:nvPr>
        </p:nvSpPr>
        <p:spPr>
          <a:xfrm>
            <a:off x="128588" y="1573213"/>
            <a:ext cx="13987462" cy="7869237"/>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 name="Notes Placeholder 1">
            <a:extLst>
              <a:ext uri="{FF2B5EF4-FFF2-40B4-BE49-F238E27FC236}">
                <a16:creationId xmlns:a16="http://schemas.microsoft.com/office/drawing/2014/main" id="{8432666D-F4F1-CD42-828F-C3434C46CEB8}"/>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6510120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Shape 318"/>
          <p:cNvSpPr>
            <a:spLocks noGrp="1" noRot="1" noChangeAspect="1"/>
          </p:cNvSpPr>
          <p:nvPr>
            <p:ph type="sldImg" idx="2"/>
          </p:nvPr>
        </p:nvSpPr>
        <p:spPr>
          <a:xfrm>
            <a:off x="128588" y="1573213"/>
            <a:ext cx="13987462" cy="7869237"/>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 name="Notes Placeholder 1">
            <a:extLst>
              <a:ext uri="{FF2B5EF4-FFF2-40B4-BE49-F238E27FC236}">
                <a16:creationId xmlns:a16="http://schemas.microsoft.com/office/drawing/2014/main" id="{8432666D-F4F1-CD42-828F-C3434C46CEB8}"/>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1839856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Shape 318"/>
          <p:cNvSpPr>
            <a:spLocks noGrp="1" noRot="1" noChangeAspect="1"/>
          </p:cNvSpPr>
          <p:nvPr>
            <p:ph type="sldImg" idx="2"/>
          </p:nvPr>
        </p:nvSpPr>
        <p:spPr>
          <a:xfrm>
            <a:off x="128588" y="1573213"/>
            <a:ext cx="13987462" cy="7869237"/>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 name="Notes Placeholder 1">
            <a:extLst>
              <a:ext uri="{FF2B5EF4-FFF2-40B4-BE49-F238E27FC236}">
                <a16:creationId xmlns:a16="http://schemas.microsoft.com/office/drawing/2014/main" id="{8432666D-F4F1-CD42-828F-C3434C46CEB8}"/>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5063820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Shape 318"/>
          <p:cNvSpPr>
            <a:spLocks noGrp="1" noRot="1" noChangeAspect="1"/>
          </p:cNvSpPr>
          <p:nvPr>
            <p:ph type="sldImg" idx="2"/>
          </p:nvPr>
        </p:nvSpPr>
        <p:spPr>
          <a:xfrm>
            <a:off x="128588" y="1573213"/>
            <a:ext cx="13987462" cy="7869237"/>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 name="Notes Placeholder 1">
            <a:extLst>
              <a:ext uri="{FF2B5EF4-FFF2-40B4-BE49-F238E27FC236}">
                <a16:creationId xmlns:a16="http://schemas.microsoft.com/office/drawing/2014/main" id="{8432666D-F4F1-CD42-828F-C3434C46CEB8}"/>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2285176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Shape 318"/>
          <p:cNvSpPr>
            <a:spLocks noGrp="1" noRot="1" noChangeAspect="1"/>
          </p:cNvSpPr>
          <p:nvPr>
            <p:ph type="sldImg" idx="2"/>
          </p:nvPr>
        </p:nvSpPr>
        <p:spPr>
          <a:xfrm>
            <a:off x="128588" y="1573213"/>
            <a:ext cx="13987462" cy="7869237"/>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 name="Notes Placeholder 1">
            <a:extLst>
              <a:ext uri="{FF2B5EF4-FFF2-40B4-BE49-F238E27FC236}">
                <a16:creationId xmlns:a16="http://schemas.microsoft.com/office/drawing/2014/main" id="{8432666D-F4F1-CD42-828F-C3434C46CEB8}"/>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0858069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Shape 318"/>
          <p:cNvSpPr>
            <a:spLocks noGrp="1" noRot="1" noChangeAspect="1"/>
          </p:cNvSpPr>
          <p:nvPr>
            <p:ph type="sldImg" idx="2"/>
          </p:nvPr>
        </p:nvSpPr>
        <p:spPr>
          <a:xfrm>
            <a:off x="742950" y="1449388"/>
            <a:ext cx="12885738" cy="724852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 name="Notes Placeholder 1">
            <a:extLst>
              <a:ext uri="{FF2B5EF4-FFF2-40B4-BE49-F238E27FC236}">
                <a16:creationId xmlns:a16="http://schemas.microsoft.com/office/drawing/2014/main" id="{8432666D-F4F1-CD42-828F-C3434C46CEB8}"/>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623268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Shape 318"/>
          <p:cNvSpPr>
            <a:spLocks noGrp="1" noRot="1" noChangeAspect="1"/>
          </p:cNvSpPr>
          <p:nvPr>
            <p:ph type="sldImg" idx="2"/>
          </p:nvPr>
        </p:nvSpPr>
        <p:spPr>
          <a:xfrm>
            <a:off x="128588" y="1573213"/>
            <a:ext cx="13987462" cy="7869237"/>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 name="Notes Placeholder 1">
            <a:extLst>
              <a:ext uri="{FF2B5EF4-FFF2-40B4-BE49-F238E27FC236}">
                <a16:creationId xmlns:a16="http://schemas.microsoft.com/office/drawing/2014/main" id="{8432666D-F4F1-CD42-828F-C3434C46CEB8}"/>
              </a:ext>
            </a:extLst>
          </p:cNvPr>
          <p:cNvSpPr>
            <a:spLocks noGrp="1"/>
          </p:cNvSpPr>
          <p:nvPr>
            <p:ph type="body" idx="1"/>
          </p:nvPr>
        </p:nvSpPr>
        <p:spPr/>
        <p:txBody>
          <a:bodyPr/>
          <a:lstStyle/>
          <a:p>
            <a:r>
              <a:rPr lang="en-GB" dirty="0"/>
              <a:t>Projects which are purely about research</a:t>
            </a:r>
          </a:p>
          <a:p>
            <a:r>
              <a:rPr lang="en-GB" dirty="0"/>
              <a:t>• Costs of ongoing staff who are not working directly on the project – including salaries of</a:t>
            </a:r>
          </a:p>
          <a:p>
            <a:r>
              <a:rPr lang="en-GB" dirty="0"/>
              <a:t>permanent or fixed term staff</a:t>
            </a:r>
          </a:p>
          <a:p>
            <a:r>
              <a:rPr lang="en-GB" dirty="0"/>
              <a:t>• Costs incurred in putting the application together</a:t>
            </a:r>
          </a:p>
          <a:p>
            <a:r>
              <a:rPr lang="en-GB" dirty="0"/>
              <a:t>• Core costs of the organisation – (utility bills; rent; management costs etc.) which are not</a:t>
            </a:r>
          </a:p>
          <a:p>
            <a:r>
              <a:rPr lang="en-GB" dirty="0"/>
              <a:t>directly related to the project activity</a:t>
            </a:r>
          </a:p>
          <a:p>
            <a:r>
              <a:rPr lang="en-GB" dirty="0"/>
              <a:t>• Contingency costs e.g. funds to provide a source of income or for fundraising activities</a:t>
            </a:r>
          </a:p>
          <a:p>
            <a:r>
              <a:rPr lang="en-GB" dirty="0"/>
              <a:t>• Political or religious activities</a:t>
            </a:r>
          </a:p>
          <a:p>
            <a:r>
              <a:rPr lang="en-GB" dirty="0"/>
              <a:t>• Projects that take place outside of Birmingham.</a:t>
            </a:r>
          </a:p>
          <a:p>
            <a:r>
              <a:rPr lang="en-GB" dirty="0"/>
              <a:t>• VAT that can be recovered</a:t>
            </a:r>
          </a:p>
          <a:p>
            <a:r>
              <a:rPr lang="en-GB" dirty="0"/>
              <a:t>• Loans or interest payments.</a:t>
            </a:r>
          </a:p>
          <a:p>
            <a:r>
              <a:rPr lang="en-GB" dirty="0"/>
              <a:t>• Purchase of alcohol or illegal substances</a:t>
            </a:r>
            <a:endParaRPr lang="en-US" dirty="0"/>
          </a:p>
        </p:txBody>
      </p:sp>
    </p:spTree>
    <p:extLst>
      <p:ext uri="{BB962C8B-B14F-4D97-AF65-F5344CB8AC3E}">
        <p14:creationId xmlns:p14="http://schemas.microsoft.com/office/powerpoint/2010/main" val="23050714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Shape 318"/>
          <p:cNvSpPr>
            <a:spLocks noGrp="1" noRot="1" noChangeAspect="1"/>
          </p:cNvSpPr>
          <p:nvPr>
            <p:ph type="sldImg" idx="2"/>
          </p:nvPr>
        </p:nvSpPr>
        <p:spPr>
          <a:xfrm>
            <a:off x="128588" y="1573213"/>
            <a:ext cx="13987462" cy="7869237"/>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 name="Notes Placeholder 1">
            <a:extLst>
              <a:ext uri="{FF2B5EF4-FFF2-40B4-BE49-F238E27FC236}">
                <a16:creationId xmlns:a16="http://schemas.microsoft.com/office/drawing/2014/main" id="{8432666D-F4F1-CD42-828F-C3434C46CEB8}"/>
              </a:ext>
            </a:extLst>
          </p:cNvPr>
          <p:cNvSpPr>
            <a:spLocks noGrp="1"/>
          </p:cNvSpPr>
          <p:nvPr>
            <p:ph type="body" idx="1"/>
          </p:nvPr>
        </p:nvSpPr>
        <p:spPr/>
        <p:txBody>
          <a:bodyPr/>
          <a:lstStyle/>
          <a:p>
            <a:r>
              <a:rPr lang="en-GB" dirty="0"/>
              <a:t>Projects which are purely about research</a:t>
            </a:r>
          </a:p>
          <a:p>
            <a:r>
              <a:rPr lang="en-GB" dirty="0"/>
              <a:t>• Costs of ongoing staff who are not working directly on the project – including salaries of</a:t>
            </a:r>
          </a:p>
          <a:p>
            <a:r>
              <a:rPr lang="en-GB" dirty="0"/>
              <a:t>permanent or fixed term staff</a:t>
            </a:r>
          </a:p>
          <a:p>
            <a:r>
              <a:rPr lang="en-GB" dirty="0"/>
              <a:t>• Costs incurred in putting the application together</a:t>
            </a:r>
          </a:p>
          <a:p>
            <a:r>
              <a:rPr lang="en-GB" dirty="0"/>
              <a:t>• Core costs of the organisation – (utility bills; rent; management costs etc.) which are not</a:t>
            </a:r>
          </a:p>
          <a:p>
            <a:r>
              <a:rPr lang="en-GB" dirty="0"/>
              <a:t>directly related to the project activity</a:t>
            </a:r>
          </a:p>
          <a:p>
            <a:r>
              <a:rPr lang="en-GB" dirty="0"/>
              <a:t>• Contingency costs e.g. funds to provide a source of income or for fundraising activities</a:t>
            </a:r>
          </a:p>
          <a:p>
            <a:r>
              <a:rPr lang="en-GB" dirty="0"/>
              <a:t>• Political or religious activities</a:t>
            </a:r>
          </a:p>
          <a:p>
            <a:r>
              <a:rPr lang="en-GB" dirty="0"/>
              <a:t>• Projects that take place outside of Birmingham.</a:t>
            </a:r>
          </a:p>
          <a:p>
            <a:r>
              <a:rPr lang="en-GB" dirty="0"/>
              <a:t>• VAT that can be recovered</a:t>
            </a:r>
          </a:p>
          <a:p>
            <a:r>
              <a:rPr lang="en-GB" dirty="0"/>
              <a:t>• Loans or interest payments.</a:t>
            </a:r>
          </a:p>
          <a:p>
            <a:r>
              <a:rPr lang="en-GB" dirty="0"/>
              <a:t>• Purchase of alcohol or illegal substances</a:t>
            </a:r>
            <a:endParaRPr lang="en-US" dirty="0"/>
          </a:p>
        </p:txBody>
      </p:sp>
    </p:spTree>
    <p:extLst>
      <p:ext uri="{BB962C8B-B14F-4D97-AF65-F5344CB8AC3E}">
        <p14:creationId xmlns:p14="http://schemas.microsoft.com/office/powerpoint/2010/main" val="18654304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Shape 318"/>
          <p:cNvSpPr>
            <a:spLocks noGrp="1" noRot="1" noChangeAspect="1"/>
          </p:cNvSpPr>
          <p:nvPr>
            <p:ph type="sldImg" idx="2"/>
          </p:nvPr>
        </p:nvSpPr>
        <p:spPr>
          <a:xfrm>
            <a:off x="128588" y="1573213"/>
            <a:ext cx="13987462" cy="7869237"/>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 name="Notes Placeholder 1">
            <a:extLst>
              <a:ext uri="{FF2B5EF4-FFF2-40B4-BE49-F238E27FC236}">
                <a16:creationId xmlns:a16="http://schemas.microsoft.com/office/drawing/2014/main" id="{8432666D-F4F1-CD42-828F-C3434C46CEB8}"/>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8237899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Shape 318"/>
          <p:cNvSpPr>
            <a:spLocks noGrp="1" noRot="1" noChangeAspect="1"/>
          </p:cNvSpPr>
          <p:nvPr>
            <p:ph type="sldImg" idx="2"/>
          </p:nvPr>
        </p:nvSpPr>
        <p:spPr>
          <a:xfrm>
            <a:off x="128588" y="1573213"/>
            <a:ext cx="13987462" cy="7869237"/>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 name="Notes Placeholder 1">
            <a:extLst>
              <a:ext uri="{FF2B5EF4-FFF2-40B4-BE49-F238E27FC236}">
                <a16:creationId xmlns:a16="http://schemas.microsoft.com/office/drawing/2014/main" id="{8432666D-F4F1-CD42-828F-C3434C46CEB8}"/>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87751021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Shape 318"/>
          <p:cNvSpPr>
            <a:spLocks noGrp="1" noRot="1" noChangeAspect="1"/>
          </p:cNvSpPr>
          <p:nvPr>
            <p:ph type="sldImg" idx="2"/>
          </p:nvPr>
        </p:nvSpPr>
        <p:spPr>
          <a:xfrm>
            <a:off x="128588" y="1573213"/>
            <a:ext cx="13987462" cy="7869237"/>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 name="Notes Placeholder 1">
            <a:extLst>
              <a:ext uri="{FF2B5EF4-FFF2-40B4-BE49-F238E27FC236}">
                <a16:creationId xmlns:a16="http://schemas.microsoft.com/office/drawing/2014/main" id="{8432666D-F4F1-CD42-828F-C3434C46CEB8}"/>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8798268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Shape 318"/>
          <p:cNvSpPr>
            <a:spLocks noGrp="1" noRot="1" noChangeAspect="1"/>
          </p:cNvSpPr>
          <p:nvPr>
            <p:ph type="sldImg" idx="2"/>
          </p:nvPr>
        </p:nvSpPr>
        <p:spPr>
          <a:xfrm>
            <a:off x="128588" y="1573213"/>
            <a:ext cx="13987462" cy="7869237"/>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 name="Notes Placeholder 1">
            <a:extLst>
              <a:ext uri="{FF2B5EF4-FFF2-40B4-BE49-F238E27FC236}">
                <a16:creationId xmlns:a16="http://schemas.microsoft.com/office/drawing/2014/main" id="{8432666D-F4F1-CD42-828F-C3434C46CEB8}"/>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1682640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Shape 318"/>
          <p:cNvSpPr>
            <a:spLocks noGrp="1" noRot="1" noChangeAspect="1"/>
          </p:cNvSpPr>
          <p:nvPr>
            <p:ph type="sldImg" idx="2"/>
          </p:nvPr>
        </p:nvSpPr>
        <p:spPr>
          <a:xfrm>
            <a:off x="128588" y="1573213"/>
            <a:ext cx="13987462" cy="7869237"/>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 name="Notes Placeholder 1">
            <a:extLst>
              <a:ext uri="{FF2B5EF4-FFF2-40B4-BE49-F238E27FC236}">
                <a16:creationId xmlns:a16="http://schemas.microsoft.com/office/drawing/2014/main" id="{8432666D-F4F1-CD42-828F-C3434C46CEB8}"/>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84085049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Shape 318"/>
          <p:cNvSpPr>
            <a:spLocks noGrp="1" noRot="1" noChangeAspect="1"/>
          </p:cNvSpPr>
          <p:nvPr>
            <p:ph type="sldImg" idx="2"/>
          </p:nvPr>
        </p:nvSpPr>
        <p:spPr>
          <a:xfrm>
            <a:off x="128588" y="1573213"/>
            <a:ext cx="13987462" cy="7869237"/>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 name="Notes Placeholder 1">
            <a:extLst>
              <a:ext uri="{FF2B5EF4-FFF2-40B4-BE49-F238E27FC236}">
                <a16:creationId xmlns:a16="http://schemas.microsoft.com/office/drawing/2014/main" id="{8432666D-F4F1-CD42-828F-C3434C46CEB8}"/>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81218800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Shape 318"/>
          <p:cNvSpPr>
            <a:spLocks noGrp="1" noRot="1" noChangeAspect="1"/>
          </p:cNvSpPr>
          <p:nvPr>
            <p:ph type="sldImg" idx="2"/>
          </p:nvPr>
        </p:nvSpPr>
        <p:spPr>
          <a:xfrm>
            <a:off x="128588" y="1573213"/>
            <a:ext cx="13987462" cy="7869237"/>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 name="Notes Placeholder 1">
            <a:extLst>
              <a:ext uri="{FF2B5EF4-FFF2-40B4-BE49-F238E27FC236}">
                <a16:creationId xmlns:a16="http://schemas.microsoft.com/office/drawing/2014/main" id="{8432666D-F4F1-CD42-828F-C3434C46CEB8}"/>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4896571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Shape 318"/>
          <p:cNvSpPr>
            <a:spLocks noGrp="1" noRot="1" noChangeAspect="1"/>
          </p:cNvSpPr>
          <p:nvPr>
            <p:ph type="sldImg" idx="2"/>
          </p:nvPr>
        </p:nvSpPr>
        <p:spPr>
          <a:xfrm>
            <a:off x="128588" y="1573213"/>
            <a:ext cx="13987462" cy="7869237"/>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 name="Notes Placeholder 1">
            <a:extLst>
              <a:ext uri="{FF2B5EF4-FFF2-40B4-BE49-F238E27FC236}">
                <a16:creationId xmlns:a16="http://schemas.microsoft.com/office/drawing/2014/main" id="{8432666D-F4F1-CD42-828F-C3434C46CEB8}"/>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1754529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Shape 318"/>
          <p:cNvSpPr>
            <a:spLocks noGrp="1" noRot="1" noChangeAspect="1"/>
          </p:cNvSpPr>
          <p:nvPr>
            <p:ph type="sldImg" idx="2"/>
          </p:nvPr>
        </p:nvSpPr>
        <p:spPr>
          <a:xfrm>
            <a:off x="128588" y="1573213"/>
            <a:ext cx="13987462" cy="7869237"/>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 name="Notes Placeholder 1">
            <a:extLst>
              <a:ext uri="{FF2B5EF4-FFF2-40B4-BE49-F238E27FC236}">
                <a16:creationId xmlns:a16="http://schemas.microsoft.com/office/drawing/2014/main" id="{8432666D-F4F1-CD42-828F-C3434C46CEB8}"/>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1292724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Shape 318"/>
          <p:cNvSpPr>
            <a:spLocks noGrp="1" noRot="1" noChangeAspect="1"/>
          </p:cNvSpPr>
          <p:nvPr>
            <p:ph type="sldImg" idx="2"/>
          </p:nvPr>
        </p:nvSpPr>
        <p:spPr>
          <a:xfrm>
            <a:off x="742950" y="1449388"/>
            <a:ext cx="12885738" cy="724852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 name="Notes Placeholder 1">
            <a:extLst>
              <a:ext uri="{FF2B5EF4-FFF2-40B4-BE49-F238E27FC236}">
                <a16:creationId xmlns:a16="http://schemas.microsoft.com/office/drawing/2014/main" id="{8432666D-F4F1-CD42-828F-C3434C46CEB8}"/>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9435010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Shape 318"/>
          <p:cNvSpPr>
            <a:spLocks noGrp="1" noRot="1" noChangeAspect="1"/>
          </p:cNvSpPr>
          <p:nvPr>
            <p:ph type="sldImg" idx="2"/>
          </p:nvPr>
        </p:nvSpPr>
        <p:spPr>
          <a:xfrm>
            <a:off x="742950" y="1449388"/>
            <a:ext cx="12885738" cy="724852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 name="Notes Placeholder 1">
            <a:extLst>
              <a:ext uri="{FF2B5EF4-FFF2-40B4-BE49-F238E27FC236}">
                <a16:creationId xmlns:a16="http://schemas.microsoft.com/office/drawing/2014/main" id="{8432666D-F4F1-CD42-828F-C3434C46CEB8}"/>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9928282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Shape 318"/>
          <p:cNvSpPr>
            <a:spLocks noGrp="1" noRot="1" noChangeAspect="1"/>
          </p:cNvSpPr>
          <p:nvPr>
            <p:ph type="sldImg" idx="2"/>
          </p:nvPr>
        </p:nvSpPr>
        <p:spPr>
          <a:xfrm>
            <a:off x="742950" y="1449388"/>
            <a:ext cx="12885738" cy="724852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 name="Notes Placeholder 1">
            <a:extLst>
              <a:ext uri="{FF2B5EF4-FFF2-40B4-BE49-F238E27FC236}">
                <a16:creationId xmlns:a16="http://schemas.microsoft.com/office/drawing/2014/main" id="{8432666D-F4F1-CD42-828F-C3434C46CEB8}"/>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02064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Shape 318"/>
          <p:cNvSpPr>
            <a:spLocks noGrp="1" noRot="1" noChangeAspect="1"/>
          </p:cNvSpPr>
          <p:nvPr>
            <p:ph type="sldImg" idx="2"/>
          </p:nvPr>
        </p:nvSpPr>
        <p:spPr>
          <a:xfrm>
            <a:off x="742950" y="1449388"/>
            <a:ext cx="12885738" cy="724852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 name="Notes Placeholder 1">
            <a:extLst>
              <a:ext uri="{FF2B5EF4-FFF2-40B4-BE49-F238E27FC236}">
                <a16:creationId xmlns:a16="http://schemas.microsoft.com/office/drawing/2014/main" id="{8432666D-F4F1-CD42-828F-C3434C46CEB8}"/>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5158147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Shape 318"/>
          <p:cNvSpPr>
            <a:spLocks noGrp="1" noRot="1" noChangeAspect="1"/>
          </p:cNvSpPr>
          <p:nvPr>
            <p:ph type="sldImg" idx="2"/>
          </p:nvPr>
        </p:nvSpPr>
        <p:spPr>
          <a:xfrm>
            <a:off x="742950" y="1449388"/>
            <a:ext cx="12885738" cy="724852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 name="Notes Placeholder 1">
            <a:extLst>
              <a:ext uri="{FF2B5EF4-FFF2-40B4-BE49-F238E27FC236}">
                <a16:creationId xmlns:a16="http://schemas.microsoft.com/office/drawing/2014/main" id="{8432666D-F4F1-CD42-828F-C3434C46CEB8}"/>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75992144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9144000" cy="51435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866216" y="1574800"/>
            <a:ext cx="6619244" cy="2008236"/>
          </a:xfrm>
        </p:spPr>
        <p:txBody>
          <a:bodyPr anchor="b"/>
          <a:lstStyle>
            <a:lvl1pPr>
              <a:defRPr sz="4050"/>
            </a:lvl1pPr>
          </a:lstStyle>
          <a:p>
            <a:r>
              <a:rPr lang="en-US"/>
              <a:t>Click to edit Master title style</a:t>
            </a:r>
          </a:p>
        </p:txBody>
      </p:sp>
      <p:sp>
        <p:nvSpPr>
          <p:cNvPr id="3" name="Subtitle 2"/>
          <p:cNvSpPr>
            <a:spLocks noGrp="1"/>
          </p:cNvSpPr>
          <p:nvPr>
            <p:ph type="subTitle" idx="1"/>
          </p:nvPr>
        </p:nvSpPr>
        <p:spPr bwMode="gray">
          <a:xfrm>
            <a:off x="866216" y="3583035"/>
            <a:ext cx="6619244" cy="646065"/>
          </a:xfrm>
        </p:spPr>
        <p:txBody>
          <a:bodyPr anchor="t"/>
          <a:lstStyle>
            <a:lvl1pPr marL="0" indent="0" algn="l">
              <a:buNone/>
              <a:defRPr cap="all">
                <a:solidFill>
                  <a:schemeClr val="accent1">
                    <a:lumMod val="60000"/>
                    <a:lumOff val="40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bwMode="gray">
          <a:xfrm rot="5400000">
            <a:off x="7619239" y="1344169"/>
            <a:ext cx="742949" cy="228599"/>
          </a:xfrm>
        </p:spPr>
        <p:txBody>
          <a:bodyPr anchor="t"/>
          <a:lstStyle>
            <a:lvl1pPr algn="l">
              <a:defRPr b="0" i="0">
                <a:solidFill>
                  <a:schemeClr val="bg1">
                    <a:alpha val="60000"/>
                  </a:schemeClr>
                </a:solidFill>
              </a:defRPr>
            </a:lvl1pPr>
          </a:lstStyle>
          <a:p>
            <a:fld id="{E7AD0FCA-EA65-4459-80BA-3675E4C348A3}" type="datetimeFigureOut">
              <a:rPr lang="en-GB" smtClean="0"/>
              <a:t>15/01/2020</a:t>
            </a:fld>
            <a:endParaRPr lang="en-GB"/>
          </a:p>
        </p:txBody>
      </p:sp>
      <p:sp>
        <p:nvSpPr>
          <p:cNvPr id="5" name="Footer Placeholder 4"/>
          <p:cNvSpPr>
            <a:spLocks noGrp="1"/>
          </p:cNvSpPr>
          <p:nvPr>
            <p:ph type="ftr" sz="quarter" idx="11"/>
          </p:nvPr>
        </p:nvSpPr>
        <p:spPr bwMode="gray">
          <a:xfrm rot="5400000">
            <a:off x="6713982" y="2420874"/>
            <a:ext cx="2894846" cy="228601"/>
          </a:xfrm>
        </p:spPr>
        <p:txBody>
          <a:bodyPr/>
          <a:lstStyle>
            <a:lvl1pPr>
              <a:defRPr b="0" i="0">
                <a:solidFill>
                  <a:schemeClr val="bg1">
                    <a:alpha val="60000"/>
                  </a:schemeClr>
                </a:solidFill>
              </a:defRPr>
            </a:lvl1pPr>
          </a:lstStyle>
          <a:p>
            <a:endParaRPr lang="en-GB"/>
          </a:p>
        </p:txBody>
      </p:sp>
      <p:sp>
        <p:nvSpPr>
          <p:cNvPr id="11" name="Rectangle 10"/>
          <p:cNvSpPr/>
          <p:nvPr/>
        </p:nvSpPr>
        <p:spPr>
          <a:xfrm>
            <a:off x="7828359"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7764406" y="221797"/>
            <a:ext cx="628649" cy="575765"/>
          </a:xfrm>
        </p:spPr>
        <p:txBody>
          <a:bodyPr/>
          <a:lstStyle/>
          <a:p>
            <a:pPr>
              <a:spcBef>
                <a:spcPts val="0"/>
              </a:spcBef>
              <a:buNone/>
            </a:pPr>
            <a:fld id="{00000000-1234-1234-1234-123412341234}" type="slidenum">
              <a:rPr lang="en" smtClean="0"/>
              <a:t>‹#›</a:t>
            </a:fld>
            <a:endParaRPr lang="en"/>
          </a:p>
        </p:txBody>
      </p:sp>
    </p:spTree>
    <p:extLst>
      <p:ext uri="{BB962C8B-B14F-4D97-AF65-F5344CB8AC3E}">
        <p14:creationId xmlns:p14="http://schemas.microsoft.com/office/powerpoint/2010/main" val="33900186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9144000" cy="51435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866216" y="3727445"/>
            <a:ext cx="6619244" cy="425054"/>
          </a:xfrm>
        </p:spPr>
        <p:txBody>
          <a:bodyPr anchor="b">
            <a:normAutofit/>
          </a:bodyPr>
          <a:lstStyle>
            <a:lvl1pPr algn="l">
              <a:defRPr sz="1800" b="0"/>
            </a:lvl1pPr>
          </a:lstStyle>
          <a:p>
            <a:r>
              <a:rPr lang="en-US"/>
              <a:t>Click to edit Master title style</a:t>
            </a:r>
          </a:p>
        </p:txBody>
      </p:sp>
      <p:sp>
        <p:nvSpPr>
          <p:cNvPr id="3" name="Picture Placeholder 2"/>
          <p:cNvSpPr>
            <a:spLocks noGrp="1" noChangeAspect="1"/>
          </p:cNvSpPr>
          <p:nvPr>
            <p:ph type="pic" idx="1"/>
          </p:nvPr>
        </p:nvSpPr>
        <p:spPr>
          <a:xfrm>
            <a:off x="866216" y="514350"/>
            <a:ext cx="6619244" cy="257175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p>
        </p:txBody>
      </p:sp>
      <p:sp>
        <p:nvSpPr>
          <p:cNvPr id="4" name="Text Placeholder 3"/>
          <p:cNvSpPr>
            <a:spLocks noGrp="1"/>
          </p:cNvSpPr>
          <p:nvPr>
            <p:ph type="body" sz="half" idx="2"/>
          </p:nvPr>
        </p:nvSpPr>
        <p:spPr>
          <a:xfrm>
            <a:off x="866215" y="4152499"/>
            <a:ext cx="6619244" cy="370284"/>
          </a:xfrm>
        </p:spPr>
        <p:txBody>
          <a:bodyPr>
            <a:normAutofit/>
          </a:bodyPr>
          <a:lstStyle>
            <a:lvl1pPr marL="0" indent="0">
              <a:buNone/>
              <a:defRPr sz="900">
                <a:solidFill>
                  <a:schemeClr val="accent1">
                    <a:lumMod val="60000"/>
                    <a:lumOff val="40000"/>
                  </a:schemeClr>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fld id="{E7AD0FCA-EA65-4459-80BA-3675E4C348A3}" type="datetimeFigureOut">
              <a:rPr lang="en-GB" smtClean="0"/>
              <a:t>15/01/2020</a:t>
            </a:fld>
            <a:endParaRPr lang="en-GB"/>
          </a:p>
        </p:txBody>
      </p:sp>
      <p:sp>
        <p:nvSpPr>
          <p:cNvPr id="6" name="Footer Placeholder 5"/>
          <p:cNvSpPr>
            <a:spLocks noGrp="1"/>
          </p:cNvSpPr>
          <p:nvPr>
            <p:ph type="ftr" sz="quarter" idx="11"/>
          </p:nvPr>
        </p:nvSpPr>
        <p:spPr/>
        <p:txBody>
          <a:bodyPr/>
          <a:lstStyle/>
          <a:p>
            <a:endParaRPr lang="en-GB"/>
          </a:p>
        </p:txBody>
      </p:sp>
      <p:sp>
        <p:nvSpPr>
          <p:cNvPr id="16" name="Rectangle 15"/>
          <p:cNvSpPr/>
          <p:nvPr/>
        </p:nvSpPr>
        <p:spPr>
          <a:xfrm>
            <a:off x="7828359"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pPr algn="r">
              <a:spcBef>
                <a:spcPts val="0"/>
              </a:spcBef>
              <a:buNone/>
            </a:pPr>
            <a:fld id="{00000000-1234-1234-1234-123412341234}" type="slidenum">
              <a:rPr lang="en" sz="1000" smtClean="0">
                <a:solidFill>
                  <a:schemeClr val="dk2"/>
                </a:solidFill>
              </a:rPr>
              <a:t>‹#›</a:t>
            </a:fld>
            <a:endParaRPr lang="en" sz="1000">
              <a:solidFill>
                <a:schemeClr val="dk2"/>
              </a:solidFill>
            </a:endParaRPr>
          </a:p>
        </p:txBody>
      </p:sp>
    </p:spTree>
    <p:extLst>
      <p:ext uri="{BB962C8B-B14F-4D97-AF65-F5344CB8AC3E}">
        <p14:creationId xmlns:p14="http://schemas.microsoft.com/office/powerpoint/2010/main" val="2744252845"/>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9144000" cy="51435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861598" y="797563"/>
            <a:ext cx="6623862" cy="1029740"/>
          </a:xfrm>
        </p:spPr>
        <p:txBody>
          <a:bodyPr/>
          <a:lstStyle>
            <a:lvl1pPr>
              <a:defRPr sz="3000"/>
            </a:lvl1pPr>
          </a:lstStyle>
          <a:p>
            <a:r>
              <a:rPr lang="en-US"/>
              <a:t>Click to edit Master title style</a:t>
            </a:r>
          </a:p>
        </p:txBody>
      </p:sp>
      <p:sp>
        <p:nvSpPr>
          <p:cNvPr id="8" name="Text Placeholder 3"/>
          <p:cNvSpPr>
            <a:spLocks noGrp="1"/>
          </p:cNvSpPr>
          <p:nvPr>
            <p:ph type="body" sz="half" idx="2"/>
          </p:nvPr>
        </p:nvSpPr>
        <p:spPr>
          <a:xfrm>
            <a:off x="866216" y="2657475"/>
            <a:ext cx="6619244" cy="1857375"/>
          </a:xfrm>
        </p:spPr>
        <p:txBody>
          <a:bodyPr anchor="ctr">
            <a:norm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4" name="Date Placeholder 3"/>
          <p:cNvSpPr>
            <a:spLocks noGrp="1"/>
          </p:cNvSpPr>
          <p:nvPr>
            <p:ph type="dt" sz="half" idx="10"/>
          </p:nvPr>
        </p:nvSpPr>
        <p:spPr/>
        <p:txBody>
          <a:bodyPr/>
          <a:lstStyle/>
          <a:p>
            <a:fld id="{E7AD0FCA-EA65-4459-80BA-3675E4C348A3}" type="datetimeFigureOut">
              <a:rPr lang="en-GB" smtClean="0"/>
              <a:t>15/01/2020</a:t>
            </a:fld>
            <a:endParaRPr lang="en-GB"/>
          </a:p>
        </p:txBody>
      </p:sp>
      <p:sp>
        <p:nvSpPr>
          <p:cNvPr id="5" name="Footer Placeholder 4"/>
          <p:cNvSpPr>
            <a:spLocks noGrp="1"/>
          </p:cNvSpPr>
          <p:nvPr>
            <p:ph type="ftr" sz="quarter" idx="11"/>
          </p:nvPr>
        </p:nvSpPr>
        <p:spPr/>
        <p:txBody>
          <a:bodyPr/>
          <a:lstStyle/>
          <a:p>
            <a:endParaRPr lang="en-GB"/>
          </a:p>
        </p:txBody>
      </p:sp>
      <p:sp>
        <p:nvSpPr>
          <p:cNvPr id="13" name="Rectangle 12"/>
          <p:cNvSpPr/>
          <p:nvPr/>
        </p:nvSpPr>
        <p:spPr>
          <a:xfrm>
            <a:off x="7828359"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pPr algn="r">
              <a:spcBef>
                <a:spcPts val="0"/>
              </a:spcBef>
              <a:buNone/>
            </a:pPr>
            <a:fld id="{00000000-1234-1234-1234-123412341234}" type="slidenum">
              <a:rPr lang="en" sz="1000" smtClean="0">
                <a:solidFill>
                  <a:schemeClr val="dk2"/>
                </a:solidFill>
              </a:rPr>
              <a:t>‹#›</a:t>
            </a:fld>
            <a:endParaRPr lang="en" sz="1000">
              <a:solidFill>
                <a:schemeClr val="dk2"/>
              </a:solidFill>
            </a:endParaRPr>
          </a:p>
        </p:txBody>
      </p:sp>
    </p:spTree>
    <p:extLst>
      <p:ext uri="{BB962C8B-B14F-4D97-AF65-F5344CB8AC3E}">
        <p14:creationId xmlns:p14="http://schemas.microsoft.com/office/powerpoint/2010/main" val="4274451107"/>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9144000" cy="51435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661175" y="455502"/>
            <a:ext cx="601434" cy="1200329"/>
          </a:xfrm>
          <a:prstGeom prst="rect">
            <a:avLst/>
          </a:prstGeom>
          <a:noFill/>
        </p:spPr>
        <p:txBody>
          <a:bodyPr wrap="square" rtlCol="0">
            <a:spAutoFit/>
          </a:bodyPr>
          <a:lstStyle/>
          <a:p>
            <a:pPr algn="r"/>
            <a:r>
              <a:rPr lang="en-US" sz="7200" b="0" i="0">
                <a:solidFill>
                  <a:schemeClr val="accent1">
                    <a:lumMod val="60000"/>
                    <a:lumOff val="40000"/>
                  </a:schemeClr>
                </a:solidFill>
                <a:latin typeface="Arial"/>
                <a:cs typeface="Arial"/>
              </a:rPr>
              <a:t>“</a:t>
            </a:r>
          </a:p>
        </p:txBody>
      </p:sp>
      <p:sp>
        <p:nvSpPr>
          <p:cNvPr id="13" name="TextBox 12"/>
          <p:cNvSpPr txBox="1"/>
          <p:nvPr/>
        </p:nvSpPr>
        <p:spPr bwMode="gray">
          <a:xfrm>
            <a:off x="7413344" y="1960341"/>
            <a:ext cx="489572" cy="1200329"/>
          </a:xfrm>
          <a:prstGeom prst="rect">
            <a:avLst/>
          </a:prstGeom>
          <a:noFill/>
        </p:spPr>
        <p:txBody>
          <a:bodyPr wrap="square" rtlCol="0">
            <a:spAutoFit/>
          </a:bodyPr>
          <a:lstStyle/>
          <a:p>
            <a:pPr algn="r"/>
            <a:r>
              <a:rPr lang="en-US" sz="7200" b="0" i="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186408" y="736600"/>
            <a:ext cx="6340430" cy="2022474"/>
          </a:xfrm>
        </p:spPr>
        <p:txBody>
          <a:bodyPr/>
          <a:lstStyle>
            <a:lvl1pPr>
              <a:defRPr sz="3000"/>
            </a:lvl1pPr>
          </a:lstStyle>
          <a:p>
            <a:r>
              <a:rPr lang="en-US"/>
              <a:t>Click to edit Master title style</a:t>
            </a:r>
          </a:p>
        </p:txBody>
      </p:sp>
      <p:sp>
        <p:nvSpPr>
          <p:cNvPr id="14" name="Text Placeholder 3"/>
          <p:cNvSpPr>
            <a:spLocks noGrp="1"/>
          </p:cNvSpPr>
          <p:nvPr>
            <p:ph type="body" sz="half" idx="13"/>
          </p:nvPr>
        </p:nvSpPr>
        <p:spPr bwMode="gray">
          <a:xfrm>
            <a:off x="1459459" y="2759074"/>
            <a:ext cx="5798414" cy="256631"/>
          </a:xfrm>
        </p:spPr>
        <p:txBody>
          <a:bodyPr anchor="t">
            <a:normAutofit/>
          </a:bodyPr>
          <a:lstStyle>
            <a:lvl1pPr marL="0" indent="0">
              <a:buNone/>
              <a:defRPr lang="en-US" sz="1050" b="0" i="0" kern="1200" cap="small" dirty="0">
                <a:solidFill>
                  <a:schemeClr val="accent1">
                    <a:lumMod val="60000"/>
                    <a:lumOff val="40000"/>
                  </a:schemeClr>
                </a:solidFill>
                <a:latin typeface="+mn-lt"/>
                <a:ea typeface="+mn-ea"/>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10" name="Text Placeholder 3"/>
          <p:cNvSpPr>
            <a:spLocks noGrp="1"/>
          </p:cNvSpPr>
          <p:nvPr>
            <p:ph type="body" sz="half" idx="2"/>
          </p:nvPr>
        </p:nvSpPr>
        <p:spPr>
          <a:xfrm>
            <a:off x="866216" y="3771899"/>
            <a:ext cx="6933673" cy="748393"/>
          </a:xfrm>
        </p:spPr>
        <p:txBody>
          <a:bodyPr anchor="ctr">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4" name="Date Placeholder 3"/>
          <p:cNvSpPr>
            <a:spLocks noGrp="1"/>
          </p:cNvSpPr>
          <p:nvPr>
            <p:ph type="dt" sz="half" idx="10"/>
          </p:nvPr>
        </p:nvSpPr>
        <p:spPr/>
        <p:txBody>
          <a:bodyPr/>
          <a:lstStyle/>
          <a:p>
            <a:fld id="{E7AD0FCA-EA65-4459-80BA-3675E4C348A3}" type="datetimeFigureOut">
              <a:rPr lang="en-GB" smtClean="0"/>
              <a:t>15/01/2020</a:t>
            </a:fld>
            <a:endParaRPr lang="en-GB"/>
          </a:p>
        </p:txBody>
      </p:sp>
      <p:sp>
        <p:nvSpPr>
          <p:cNvPr id="5" name="Footer Placeholder 4"/>
          <p:cNvSpPr>
            <a:spLocks noGrp="1"/>
          </p:cNvSpPr>
          <p:nvPr>
            <p:ph type="ftr" sz="quarter" idx="11"/>
          </p:nvPr>
        </p:nvSpPr>
        <p:spPr/>
        <p:txBody>
          <a:bodyPr/>
          <a:lstStyle/>
          <a:p>
            <a:endParaRPr lang="en-GB"/>
          </a:p>
        </p:txBody>
      </p:sp>
      <p:sp>
        <p:nvSpPr>
          <p:cNvPr id="19" name="Rectangle 18"/>
          <p:cNvSpPr/>
          <p:nvPr/>
        </p:nvSpPr>
        <p:spPr>
          <a:xfrm>
            <a:off x="7828359"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pPr algn="r">
              <a:spcBef>
                <a:spcPts val="0"/>
              </a:spcBef>
              <a:buNone/>
            </a:pPr>
            <a:fld id="{00000000-1234-1234-1234-123412341234}" type="slidenum">
              <a:rPr lang="en" sz="1000" smtClean="0">
                <a:solidFill>
                  <a:schemeClr val="dk2"/>
                </a:solidFill>
              </a:rPr>
              <a:t>‹#›</a:t>
            </a:fld>
            <a:endParaRPr lang="en" sz="1000">
              <a:solidFill>
                <a:schemeClr val="dk2"/>
              </a:solidFill>
            </a:endParaRPr>
          </a:p>
        </p:txBody>
      </p:sp>
    </p:spTree>
    <p:extLst>
      <p:ext uri="{BB962C8B-B14F-4D97-AF65-F5344CB8AC3E}">
        <p14:creationId xmlns:p14="http://schemas.microsoft.com/office/powerpoint/2010/main" val="3370093569"/>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9144000" cy="51435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866216" y="1778000"/>
            <a:ext cx="6619245" cy="1366886"/>
          </a:xfrm>
        </p:spPr>
        <p:txBody>
          <a:bodyPr anchor="b"/>
          <a:lstStyle>
            <a:lvl1pPr algn="l">
              <a:defRPr sz="3000" b="0" cap="none"/>
            </a:lvl1pPr>
          </a:lstStyle>
          <a:p>
            <a:r>
              <a:rPr lang="en-US"/>
              <a:t>Click to edit Master title style</a:t>
            </a:r>
          </a:p>
        </p:txBody>
      </p:sp>
      <p:sp>
        <p:nvSpPr>
          <p:cNvPr id="3" name="Text Placeholder 2"/>
          <p:cNvSpPr>
            <a:spLocks noGrp="1"/>
          </p:cNvSpPr>
          <p:nvPr>
            <p:ph type="body" idx="1"/>
          </p:nvPr>
        </p:nvSpPr>
        <p:spPr>
          <a:xfrm>
            <a:off x="866216" y="3768725"/>
            <a:ext cx="6619244" cy="645300"/>
          </a:xfrm>
        </p:spPr>
        <p:txBody>
          <a:bodyPr anchor="t"/>
          <a:lstStyle>
            <a:lvl1pPr marL="0" indent="0" algn="l">
              <a:buNone/>
              <a:defRPr sz="1500" cap="none">
                <a:solidFill>
                  <a:schemeClr val="accent1">
                    <a:lumMod val="60000"/>
                    <a:lumOff val="4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7AD0FCA-EA65-4459-80BA-3675E4C348A3}" type="datetimeFigureOut">
              <a:rPr lang="en-GB" smtClean="0"/>
              <a:t>15/01/2020</a:t>
            </a:fld>
            <a:endParaRPr lang="en-GB"/>
          </a:p>
        </p:txBody>
      </p:sp>
      <p:sp>
        <p:nvSpPr>
          <p:cNvPr id="5" name="Footer Placeholder 4"/>
          <p:cNvSpPr>
            <a:spLocks noGrp="1"/>
          </p:cNvSpPr>
          <p:nvPr>
            <p:ph type="ftr" sz="quarter" idx="11"/>
          </p:nvPr>
        </p:nvSpPr>
        <p:spPr/>
        <p:txBody>
          <a:bodyPr/>
          <a:lstStyle/>
          <a:p>
            <a:endParaRPr lang="en-GB"/>
          </a:p>
        </p:txBody>
      </p:sp>
      <p:sp>
        <p:nvSpPr>
          <p:cNvPr id="14" name="Rectangle 13"/>
          <p:cNvSpPr/>
          <p:nvPr/>
        </p:nvSpPr>
        <p:spPr>
          <a:xfrm>
            <a:off x="7828359"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pPr algn="r">
              <a:spcBef>
                <a:spcPts val="0"/>
              </a:spcBef>
              <a:buNone/>
            </a:pPr>
            <a:fld id="{00000000-1234-1234-1234-123412341234}" type="slidenum">
              <a:rPr lang="en" sz="1000" smtClean="0">
                <a:solidFill>
                  <a:schemeClr val="dk2"/>
                </a:solidFill>
              </a:rPr>
              <a:t>‹#›</a:t>
            </a:fld>
            <a:endParaRPr lang="en" sz="1000">
              <a:solidFill>
                <a:schemeClr val="dk2"/>
              </a:solidFill>
            </a:endParaRPr>
          </a:p>
        </p:txBody>
      </p:sp>
    </p:spTree>
    <p:extLst>
      <p:ext uri="{BB962C8B-B14F-4D97-AF65-F5344CB8AC3E}">
        <p14:creationId xmlns:p14="http://schemas.microsoft.com/office/powerpoint/2010/main" val="972984490"/>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866216" y="730251"/>
            <a:ext cx="6619244" cy="530223"/>
          </a:xfrm>
        </p:spPr>
        <p:txBody>
          <a:bodyPr/>
          <a:lstStyle>
            <a:lvl1pPr>
              <a:defRPr sz="2700"/>
            </a:lvl1pPr>
          </a:lstStyle>
          <a:p>
            <a:r>
              <a:rPr lang="en-US"/>
              <a:t>Click to edit Master title style</a:t>
            </a:r>
          </a:p>
        </p:txBody>
      </p:sp>
      <p:sp>
        <p:nvSpPr>
          <p:cNvPr id="3" name="Text Placeholder 2"/>
          <p:cNvSpPr>
            <a:spLocks noGrp="1"/>
          </p:cNvSpPr>
          <p:nvPr>
            <p:ph type="body" idx="1"/>
          </p:nvPr>
        </p:nvSpPr>
        <p:spPr>
          <a:xfrm>
            <a:off x="866215" y="1952626"/>
            <a:ext cx="2356409" cy="432197"/>
          </a:xfrm>
        </p:spPr>
        <p:txBody>
          <a:bodyPr anchor="b">
            <a:noAutofit/>
          </a:bodyPr>
          <a:lstStyle>
            <a:lvl1pPr marL="0" indent="0">
              <a:buNone/>
              <a:defRPr sz="1800" b="0">
                <a:solidFill>
                  <a:schemeClr val="accent1">
                    <a:lumMod val="60000"/>
                    <a:lumOff val="4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16" name="Text Placeholder 3"/>
          <p:cNvSpPr>
            <a:spLocks noGrp="1"/>
          </p:cNvSpPr>
          <p:nvPr>
            <p:ph type="body" sz="half" idx="15"/>
          </p:nvPr>
        </p:nvSpPr>
        <p:spPr>
          <a:xfrm>
            <a:off x="866215" y="2384823"/>
            <a:ext cx="2356409" cy="2135470"/>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Text Placeholder 4"/>
          <p:cNvSpPr>
            <a:spLocks noGrp="1"/>
          </p:cNvSpPr>
          <p:nvPr>
            <p:ph type="body" sz="quarter" idx="3"/>
          </p:nvPr>
        </p:nvSpPr>
        <p:spPr>
          <a:xfrm>
            <a:off x="3384541" y="1952625"/>
            <a:ext cx="2360257" cy="432197"/>
          </a:xfrm>
        </p:spPr>
        <p:txBody>
          <a:bodyPr anchor="b">
            <a:noAutofit/>
          </a:bodyPr>
          <a:lstStyle>
            <a:lvl1pPr marL="0" indent="0">
              <a:buNone/>
              <a:defRPr sz="1800" b="0">
                <a:solidFill>
                  <a:schemeClr val="accent1">
                    <a:lumMod val="60000"/>
                    <a:lumOff val="4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19" name="Text Placeholder 3"/>
          <p:cNvSpPr>
            <a:spLocks noGrp="1"/>
          </p:cNvSpPr>
          <p:nvPr>
            <p:ph type="body" sz="half" idx="16"/>
          </p:nvPr>
        </p:nvSpPr>
        <p:spPr>
          <a:xfrm>
            <a:off x="3384541" y="2384823"/>
            <a:ext cx="2360257" cy="2135470"/>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14" name="Text Placeholder 4"/>
          <p:cNvSpPr>
            <a:spLocks noGrp="1"/>
          </p:cNvSpPr>
          <p:nvPr>
            <p:ph type="body" sz="quarter" idx="13"/>
          </p:nvPr>
        </p:nvSpPr>
        <p:spPr>
          <a:xfrm>
            <a:off x="5916101" y="1952626"/>
            <a:ext cx="2359298" cy="432197"/>
          </a:xfrm>
        </p:spPr>
        <p:txBody>
          <a:bodyPr anchor="b">
            <a:noAutofit/>
          </a:bodyPr>
          <a:lstStyle>
            <a:lvl1pPr marL="0" indent="0">
              <a:buNone/>
              <a:defRPr sz="1800" b="0">
                <a:solidFill>
                  <a:schemeClr val="accent1">
                    <a:lumMod val="60000"/>
                    <a:lumOff val="4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20" name="Text Placeholder 3"/>
          <p:cNvSpPr>
            <a:spLocks noGrp="1"/>
          </p:cNvSpPr>
          <p:nvPr>
            <p:ph type="body" sz="half" idx="17"/>
          </p:nvPr>
        </p:nvSpPr>
        <p:spPr>
          <a:xfrm>
            <a:off x="5916247" y="2384822"/>
            <a:ext cx="2359152" cy="2135470"/>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cxnSp>
        <p:nvCxnSpPr>
          <p:cNvPr id="17" name="Straight Connector 16"/>
          <p:cNvCxnSpPr/>
          <p:nvPr/>
        </p:nvCxnSpPr>
        <p:spPr>
          <a:xfrm>
            <a:off x="3302978" y="1927225"/>
            <a:ext cx="0" cy="2619374"/>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829301" y="1927225"/>
            <a:ext cx="0" cy="2619374"/>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E7AD0FCA-EA65-4459-80BA-3675E4C348A3}" type="datetimeFigureOut">
              <a:rPr lang="en-GB" smtClean="0"/>
              <a:t>15/01/2020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pPr algn="r">
              <a:spcBef>
                <a:spcPts val="0"/>
              </a:spcBef>
              <a:buNone/>
            </a:pPr>
            <a:fld id="{00000000-1234-1234-1234-123412341234}" type="slidenum">
              <a:rPr lang="en" sz="1000" smtClean="0">
                <a:solidFill>
                  <a:schemeClr val="dk2"/>
                </a:solidFill>
              </a:rPr>
              <a:t>‹#›</a:t>
            </a:fld>
            <a:endParaRPr lang="en" sz="1000">
              <a:solidFill>
                <a:schemeClr val="dk2"/>
              </a:solidFill>
            </a:endParaRPr>
          </a:p>
        </p:txBody>
      </p:sp>
    </p:spTree>
    <p:extLst>
      <p:ext uri="{BB962C8B-B14F-4D97-AF65-F5344CB8AC3E}">
        <p14:creationId xmlns:p14="http://schemas.microsoft.com/office/powerpoint/2010/main" val="3285164798"/>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866216" y="730251"/>
            <a:ext cx="6619244" cy="530223"/>
          </a:xfrm>
        </p:spPr>
        <p:txBody>
          <a:bodyPr/>
          <a:lstStyle>
            <a:lvl1pPr>
              <a:defRPr sz="2700"/>
            </a:lvl1pPr>
          </a:lstStyle>
          <a:p>
            <a:r>
              <a:rPr lang="en-US"/>
              <a:t>Click to edit Master title style</a:t>
            </a:r>
          </a:p>
        </p:txBody>
      </p:sp>
      <p:sp>
        <p:nvSpPr>
          <p:cNvPr id="3" name="Text Placeholder 2"/>
          <p:cNvSpPr>
            <a:spLocks noGrp="1"/>
          </p:cNvSpPr>
          <p:nvPr>
            <p:ph type="body" idx="1"/>
          </p:nvPr>
        </p:nvSpPr>
        <p:spPr>
          <a:xfrm>
            <a:off x="866215" y="3399633"/>
            <a:ext cx="2287829" cy="432197"/>
          </a:xfrm>
        </p:spPr>
        <p:txBody>
          <a:bodyPr anchor="b">
            <a:noAutofit/>
          </a:bodyPr>
          <a:lstStyle>
            <a:lvl1pPr marL="0" indent="0">
              <a:buNone/>
              <a:defRPr sz="1800" b="0">
                <a:solidFill>
                  <a:schemeClr val="accent1">
                    <a:lumMod val="60000"/>
                    <a:lumOff val="4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19" name="Picture Placeholder 2"/>
          <p:cNvSpPr>
            <a:spLocks noGrp="1" noChangeAspect="1"/>
          </p:cNvSpPr>
          <p:nvPr>
            <p:ph type="pic" idx="15"/>
          </p:nvPr>
        </p:nvSpPr>
        <p:spPr>
          <a:xfrm>
            <a:off x="1000915" y="1952625"/>
            <a:ext cx="2018432" cy="1193633"/>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p>
        </p:txBody>
      </p:sp>
      <p:sp>
        <p:nvSpPr>
          <p:cNvPr id="22" name="Text Placeholder 3"/>
          <p:cNvSpPr>
            <a:spLocks noGrp="1"/>
          </p:cNvSpPr>
          <p:nvPr>
            <p:ph type="body" sz="half" idx="18"/>
          </p:nvPr>
        </p:nvSpPr>
        <p:spPr>
          <a:xfrm>
            <a:off x="866215" y="3831830"/>
            <a:ext cx="2287829" cy="688464"/>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Text Placeholder 4"/>
          <p:cNvSpPr>
            <a:spLocks noGrp="1"/>
          </p:cNvSpPr>
          <p:nvPr>
            <p:ph type="body" sz="quarter" idx="3"/>
          </p:nvPr>
        </p:nvSpPr>
        <p:spPr>
          <a:xfrm>
            <a:off x="3426649" y="3399634"/>
            <a:ext cx="2287829" cy="432197"/>
          </a:xfrm>
        </p:spPr>
        <p:txBody>
          <a:bodyPr anchor="b">
            <a:noAutofit/>
          </a:bodyPr>
          <a:lstStyle>
            <a:lvl1pPr marL="0" indent="0">
              <a:buNone/>
              <a:defRPr sz="1800" b="0">
                <a:solidFill>
                  <a:schemeClr val="accent1">
                    <a:lumMod val="60000"/>
                    <a:lumOff val="4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1" name="Picture Placeholder 2"/>
          <p:cNvSpPr>
            <a:spLocks noGrp="1" noChangeAspect="1"/>
          </p:cNvSpPr>
          <p:nvPr>
            <p:ph type="pic" idx="21"/>
          </p:nvPr>
        </p:nvSpPr>
        <p:spPr>
          <a:xfrm>
            <a:off x="3561347" y="1952625"/>
            <a:ext cx="2018432" cy="1193633"/>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p>
        </p:txBody>
      </p:sp>
      <p:sp>
        <p:nvSpPr>
          <p:cNvPr id="23" name="Text Placeholder 3"/>
          <p:cNvSpPr>
            <a:spLocks noGrp="1"/>
          </p:cNvSpPr>
          <p:nvPr>
            <p:ph type="body" sz="half" idx="19"/>
          </p:nvPr>
        </p:nvSpPr>
        <p:spPr>
          <a:xfrm>
            <a:off x="3427629" y="3831829"/>
            <a:ext cx="2287829" cy="688464"/>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14" name="Text Placeholder 4"/>
          <p:cNvSpPr>
            <a:spLocks noGrp="1"/>
          </p:cNvSpPr>
          <p:nvPr>
            <p:ph type="body" sz="quarter" idx="13"/>
          </p:nvPr>
        </p:nvSpPr>
        <p:spPr>
          <a:xfrm>
            <a:off x="5987082" y="3399634"/>
            <a:ext cx="2288321" cy="432197"/>
          </a:xfrm>
        </p:spPr>
        <p:txBody>
          <a:bodyPr anchor="b">
            <a:noAutofit/>
          </a:bodyPr>
          <a:lstStyle>
            <a:lvl1pPr marL="0" indent="0">
              <a:buNone/>
              <a:defRPr sz="1800" b="0">
                <a:solidFill>
                  <a:schemeClr val="accent1">
                    <a:lumMod val="60000"/>
                    <a:lumOff val="4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2" name="Picture Placeholder 2"/>
          <p:cNvSpPr>
            <a:spLocks noGrp="1" noChangeAspect="1"/>
          </p:cNvSpPr>
          <p:nvPr>
            <p:ph type="pic" idx="22"/>
          </p:nvPr>
        </p:nvSpPr>
        <p:spPr>
          <a:xfrm>
            <a:off x="6122273" y="1952625"/>
            <a:ext cx="2018432" cy="1193633"/>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p>
        </p:txBody>
      </p:sp>
      <p:sp>
        <p:nvSpPr>
          <p:cNvPr id="24" name="Text Placeholder 3"/>
          <p:cNvSpPr>
            <a:spLocks noGrp="1"/>
          </p:cNvSpPr>
          <p:nvPr>
            <p:ph type="body" sz="half" idx="20"/>
          </p:nvPr>
        </p:nvSpPr>
        <p:spPr>
          <a:xfrm>
            <a:off x="5987081" y="3831828"/>
            <a:ext cx="2288322" cy="688464"/>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cxnSp>
        <p:nvCxnSpPr>
          <p:cNvPr id="43" name="Straight Connector 42"/>
          <p:cNvCxnSpPr/>
          <p:nvPr/>
        </p:nvCxnSpPr>
        <p:spPr>
          <a:xfrm>
            <a:off x="3304373" y="1927225"/>
            <a:ext cx="0" cy="2619374"/>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5848352" y="1927225"/>
            <a:ext cx="0" cy="2619374"/>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E7AD0FCA-EA65-4459-80BA-3675E4C348A3}" type="datetimeFigureOut">
              <a:rPr lang="en-GB" smtClean="0"/>
              <a:t>15/01/2020</a:t>
            </a:fld>
            <a:endParaRPr lang="en-GB"/>
          </a:p>
        </p:txBody>
      </p:sp>
      <p:sp>
        <p:nvSpPr>
          <p:cNvPr id="8" name="Footer Placeholder 7"/>
          <p:cNvSpPr>
            <a:spLocks noGrp="1"/>
          </p:cNvSpPr>
          <p:nvPr>
            <p:ph type="ftr" sz="quarter" idx="11"/>
          </p:nvPr>
        </p:nvSpPr>
        <p:spPr>
          <a:xfrm>
            <a:off x="420833" y="4793879"/>
            <a:ext cx="2733212" cy="228601"/>
          </a:xfrm>
        </p:spPr>
        <p:txBody>
          <a:bodyPr/>
          <a:lstStyle/>
          <a:p>
            <a:endParaRPr lang="en-GB"/>
          </a:p>
        </p:txBody>
      </p:sp>
      <p:sp>
        <p:nvSpPr>
          <p:cNvPr id="9" name="Slide Number Placeholder 8"/>
          <p:cNvSpPr>
            <a:spLocks noGrp="1"/>
          </p:cNvSpPr>
          <p:nvPr>
            <p:ph type="sldNum" sz="quarter" idx="12"/>
          </p:nvPr>
        </p:nvSpPr>
        <p:spPr/>
        <p:txBody>
          <a:bodyPr/>
          <a:lstStyle/>
          <a:p>
            <a:pPr algn="r">
              <a:spcBef>
                <a:spcPts val="0"/>
              </a:spcBef>
              <a:buNone/>
            </a:pPr>
            <a:fld id="{00000000-1234-1234-1234-123412341234}" type="slidenum">
              <a:rPr lang="en" sz="1000" smtClean="0">
                <a:solidFill>
                  <a:schemeClr val="dk2"/>
                </a:solidFill>
              </a:rPr>
              <a:t>‹#›</a:t>
            </a:fld>
            <a:endParaRPr lang="en" sz="1000">
              <a:solidFill>
                <a:schemeClr val="dk2"/>
              </a:solidFill>
            </a:endParaRPr>
          </a:p>
        </p:txBody>
      </p:sp>
    </p:spTree>
    <p:extLst>
      <p:ext uri="{BB962C8B-B14F-4D97-AF65-F5344CB8AC3E}">
        <p14:creationId xmlns:p14="http://schemas.microsoft.com/office/powerpoint/2010/main" val="2252394008"/>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66216" y="730251"/>
            <a:ext cx="6619244" cy="530223"/>
          </a:xfrm>
        </p:spPr>
        <p:txBody>
          <a:bodyPr/>
          <a:lstStyle/>
          <a:p>
            <a:r>
              <a:rPr lang="en-US"/>
              <a:t>Click to edit Master title style</a:t>
            </a:r>
          </a:p>
        </p:txBody>
      </p:sp>
      <p:sp>
        <p:nvSpPr>
          <p:cNvPr id="3" name="Vertical Text Placeholder 2"/>
          <p:cNvSpPr>
            <a:spLocks noGrp="1"/>
          </p:cNvSpPr>
          <p:nvPr>
            <p:ph type="body" orient="vert" idx="1"/>
          </p:nvPr>
        </p:nvSpPr>
        <p:spPr>
          <a:xfrm>
            <a:off x="866216" y="1952625"/>
            <a:ext cx="6619244" cy="2562225"/>
          </a:xfrm>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021580" y="4793879"/>
            <a:ext cx="742949" cy="228599"/>
          </a:xfrm>
        </p:spPr>
        <p:txBody>
          <a:bodyPr/>
          <a:lstStyle/>
          <a:p>
            <a:fld id="{E7AD0FCA-EA65-4459-80BA-3675E4C348A3}" type="datetimeFigureOut">
              <a:rPr lang="en-GB" smtClean="0"/>
              <a:t>15/01/2020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pPr algn="r">
              <a:spcBef>
                <a:spcPts val="0"/>
              </a:spcBef>
              <a:buNone/>
            </a:pPr>
            <a:fld id="{00000000-1234-1234-1234-123412341234}" type="slidenum">
              <a:rPr lang="en" sz="1000" smtClean="0">
                <a:solidFill>
                  <a:schemeClr val="dk2"/>
                </a:solidFill>
              </a:rPr>
              <a:t>‹#›</a:t>
            </a:fld>
            <a:endParaRPr lang="en" sz="1000">
              <a:solidFill>
                <a:schemeClr val="dk2"/>
              </a:solidFill>
            </a:endParaRPr>
          </a:p>
        </p:txBody>
      </p:sp>
    </p:spTree>
    <p:extLst>
      <p:ext uri="{BB962C8B-B14F-4D97-AF65-F5344CB8AC3E}">
        <p14:creationId xmlns:p14="http://schemas.microsoft.com/office/powerpoint/2010/main" val="1756720412"/>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9144000" cy="51435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6438927" y="958850"/>
            <a:ext cx="1057474" cy="3561443"/>
          </a:xfrm>
        </p:spPr>
        <p:txBody>
          <a:bodyPr vert="eaVert" anchor="b" anchorCtr="0"/>
          <a:lstStyle/>
          <a:p>
            <a:r>
              <a:rPr lang="en-US"/>
              <a:t>Click to edit Master title style</a:t>
            </a:r>
          </a:p>
        </p:txBody>
      </p:sp>
      <p:sp>
        <p:nvSpPr>
          <p:cNvPr id="3" name="Vertical Text Placeholder 2"/>
          <p:cNvSpPr>
            <a:spLocks noGrp="1"/>
          </p:cNvSpPr>
          <p:nvPr>
            <p:ph type="body" orient="vert" idx="1"/>
          </p:nvPr>
        </p:nvSpPr>
        <p:spPr>
          <a:xfrm>
            <a:off x="866216" y="958850"/>
            <a:ext cx="4692019" cy="356144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7989829" y="4793879"/>
            <a:ext cx="744101" cy="228599"/>
          </a:xfrm>
        </p:spPr>
        <p:txBody>
          <a:bodyPr/>
          <a:lstStyle/>
          <a:p>
            <a:fld id="{E7AD0FCA-EA65-4459-80BA-3675E4C348A3}" type="datetimeFigureOut">
              <a:rPr lang="en-GB" smtClean="0"/>
              <a:t>15/01/2020</a:t>
            </a:fld>
            <a:endParaRPr lang="en-GB"/>
          </a:p>
        </p:txBody>
      </p:sp>
      <p:sp>
        <p:nvSpPr>
          <p:cNvPr id="5" name="Footer Placeholder 4"/>
          <p:cNvSpPr>
            <a:spLocks noGrp="1"/>
          </p:cNvSpPr>
          <p:nvPr>
            <p:ph type="ftr" sz="quarter" idx="11"/>
          </p:nvPr>
        </p:nvSpPr>
        <p:spPr/>
        <p:txBody>
          <a:bodyPr/>
          <a:lstStyle/>
          <a:p>
            <a:endParaRPr lang="en-GB"/>
          </a:p>
        </p:txBody>
      </p:sp>
      <p:sp>
        <p:nvSpPr>
          <p:cNvPr id="14" name="Rectangle 13"/>
          <p:cNvSpPr/>
          <p:nvPr/>
        </p:nvSpPr>
        <p:spPr>
          <a:xfrm>
            <a:off x="7828359"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pPr algn="r">
              <a:spcBef>
                <a:spcPts val="0"/>
              </a:spcBef>
              <a:buNone/>
            </a:pPr>
            <a:fld id="{00000000-1234-1234-1234-123412341234}" type="slidenum">
              <a:rPr lang="en" sz="1000" smtClean="0">
                <a:solidFill>
                  <a:schemeClr val="dk2"/>
                </a:solidFill>
              </a:rPr>
              <a:t>‹#›</a:t>
            </a:fld>
            <a:endParaRPr lang="en" sz="1000">
              <a:solidFill>
                <a:schemeClr val="dk2"/>
              </a:solidFill>
            </a:endParaRPr>
          </a:p>
        </p:txBody>
      </p:sp>
    </p:spTree>
    <p:extLst>
      <p:ext uri="{BB962C8B-B14F-4D97-AF65-F5344CB8AC3E}">
        <p14:creationId xmlns:p14="http://schemas.microsoft.com/office/powerpoint/2010/main" val="2744358949"/>
      </p:ext>
    </p:extLst>
  </p:cSld>
  <p:clrMapOvr>
    <a:masterClrMapping/>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5"/>
        <p:cNvGrpSpPr/>
        <p:nvPr/>
      </p:nvGrpSpPr>
      <p:grpSpPr>
        <a:xfrm>
          <a:off x="0" y="0"/>
          <a:ext cx="0" cy="0"/>
          <a:chOff x="0" y="0"/>
          <a:chExt cx="0" cy="0"/>
        </a:xfrm>
      </p:grpSpPr>
      <p:sp>
        <p:nvSpPr>
          <p:cNvPr id="16" name="Shape 16"/>
          <p:cNvSpPr txBox="1">
            <a:spLocks noGrp="1"/>
          </p:cNvSpPr>
          <p:nvPr>
            <p:ph type="title"/>
          </p:nvPr>
        </p:nvSpPr>
        <p:spPr>
          <a:xfrm>
            <a:off x="311700" y="445025"/>
            <a:ext cx="8520599" cy="572699"/>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7" name="Shape 17"/>
          <p:cNvSpPr txBox="1">
            <a:spLocks noGrp="1"/>
          </p:cNvSpPr>
          <p:nvPr>
            <p:ph type="body" idx="1"/>
          </p:nvPr>
        </p:nvSpPr>
        <p:spPr>
          <a:xfrm>
            <a:off x="311700" y="1152475"/>
            <a:ext cx="8520599" cy="3416400"/>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8" name="Shape 18"/>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extLst>
      <p:ext uri="{BB962C8B-B14F-4D97-AF65-F5344CB8AC3E}">
        <p14:creationId xmlns:p14="http://schemas.microsoft.com/office/powerpoint/2010/main" val="20060671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866216" y="1952625"/>
            <a:ext cx="6619244" cy="25622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A1A4E0D-8809-4375-9EF1-0DEABA1B2084}" type="datetimeFigureOut">
              <a:rPr lang="en-GB" smtClean="0"/>
              <a:t>15/01/2020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CC7BB51-BBBF-47A7-91F9-CAA68B4BE53F}" type="slidenum">
              <a:rPr lang="en-GB" smtClean="0"/>
              <a:t>‹#›</a:t>
            </a:fld>
            <a:endParaRPr lang="en-GB"/>
          </a:p>
        </p:txBody>
      </p:sp>
    </p:spTree>
    <p:extLst>
      <p:ext uri="{BB962C8B-B14F-4D97-AF65-F5344CB8AC3E}">
        <p14:creationId xmlns:p14="http://schemas.microsoft.com/office/powerpoint/2010/main" val="16570828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9144000" cy="51435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866216" y="2008234"/>
            <a:ext cx="3263269" cy="1712868"/>
          </a:xfrm>
        </p:spPr>
        <p:txBody>
          <a:bodyPr anchor="ctr"/>
          <a:lstStyle>
            <a:lvl1pPr algn="l">
              <a:defRPr sz="3000" b="0" cap="none"/>
            </a:lvl1pPr>
          </a:lstStyle>
          <a:p>
            <a:r>
              <a:rPr lang="en-US"/>
              <a:t>Click to edit Master title style</a:t>
            </a:r>
          </a:p>
        </p:txBody>
      </p:sp>
      <p:sp>
        <p:nvSpPr>
          <p:cNvPr id="3" name="Text Placeholder 2"/>
          <p:cNvSpPr>
            <a:spLocks noGrp="1"/>
          </p:cNvSpPr>
          <p:nvPr>
            <p:ph type="body" idx="1"/>
          </p:nvPr>
        </p:nvSpPr>
        <p:spPr>
          <a:xfrm>
            <a:off x="5171670" y="2008233"/>
            <a:ext cx="2818159" cy="1712868"/>
          </a:xfrm>
        </p:spPr>
        <p:txBody>
          <a:bodyPr anchor="ctr"/>
          <a:lstStyle>
            <a:lvl1pPr marL="0" indent="0" algn="l">
              <a:buNone/>
              <a:defRPr sz="1500" cap="all">
                <a:solidFill>
                  <a:schemeClr val="accent1">
                    <a:lumMod val="60000"/>
                    <a:lumOff val="4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7AD0FCA-EA65-4459-80BA-3675E4C348A3}" type="datetimeFigureOut">
              <a:rPr lang="en-GB" smtClean="0"/>
              <a:t>15/01/2020</a:t>
            </a:fld>
            <a:endParaRPr lang="en-GB"/>
          </a:p>
        </p:txBody>
      </p:sp>
      <p:sp>
        <p:nvSpPr>
          <p:cNvPr id="5" name="Footer Placeholder 4"/>
          <p:cNvSpPr>
            <a:spLocks noGrp="1"/>
          </p:cNvSpPr>
          <p:nvPr>
            <p:ph type="ftr" sz="quarter" idx="11"/>
          </p:nvPr>
        </p:nvSpPr>
        <p:spPr/>
        <p:txBody>
          <a:bodyPr/>
          <a:lstStyle/>
          <a:p>
            <a:endParaRPr lang="en-GB"/>
          </a:p>
        </p:txBody>
      </p:sp>
      <p:sp>
        <p:nvSpPr>
          <p:cNvPr id="16" name="Rectangle 15"/>
          <p:cNvSpPr/>
          <p:nvPr/>
        </p:nvSpPr>
        <p:spPr>
          <a:xfrm>
            <a:off x="7828359"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pPr algn="r">
              <a:spcBef>
                <a:spcPts val="0"/>
              </a:spcBef>
              <a:buNone/>
            </a:pPr>
            <a:fld id="{00000000-1234-1234-1234-123412341234}" type="slidenum">
              <a:rPr lang="en" sz="1000" smtClean="0">
                <a:solidFill>
                  <a:schemeClr val="dk2"/>
                </a:solidFill>
              </a:rPr>
              <a:t>‹#›</a:t>
            </a:fld>
            <a:endParaRPr lang="en" sz="1000">
              <a:solidFill>
                <a:schemeClr val="dk2"/>
              </a:solidFill>
            </a:endParaRPr>
          </a:p>
        </p:txBody>
      </p:sp>
    </p:spTree>
    <p:extLst>
      <p:ext uri="{BB962C8B-B14F-4D97-AF65-F5344CB8AC3E}">
        <p14:creationId xmlns:p14="http://schemas.microsoft.com/office/powerpoint/2010/main" val="2018563612"/>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66215" y="1952625"/>
            <a:ext cx="3618869" cy="2562226"/>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56535" y="1952625"/>
            <a:ext cx="3618869" cy="2562225"/>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7AD0FCA-EA65-4459-80BA-3675E4C348A3}" type="datetimeFigureOut">
              <a:rPr lang="en-GB" smtClean="0"/>
              <a:t>15/01/2020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pPr algn="r">
              <a:spcBef>
                <a:spcPts val="0"/>
              </a:spcBef>
              <a:buNone/>
            </a:pPr>
            <a:fld id="{00000000-1234-1234-1234-123412341234}" type="slidenum">
              <a:rPr lang="en" sz="1000" smtClean="0">
                <a:solidFill>
                  <a:schemeClr val="dk2"/>
                </a:solidFill>
              </a:rPr>
              <a:t>‹#›</a:t>
            </a:fld>
            <a:endParaRPr lang="en" sz="1000">
              <a:solidFill>
                <a:schemeClr val="dk2"/>
              </a:solidFill>
            </a:endParaRPr>
          </a:p>
        </p:txBody>
      </p:sp>
    </p:spTree>
    <p:extLst>
      <p:ext uri="{BB962C8B-B14F-4D97-AF65-F5344CB8AC3E}">
        <p14:creationId xmlns:p14="http://schemas.microsoft.com/office/powerpoint/2010/main" val="1881761630"/>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866216" y="1952625"/>
            <a:ext cx="3618868" cy="432197"/>
          </a:xfrm>
        </p:spPr>
        <p:txBody>
          <a:bodyPr anchor="b">
            <a:noAutofit/>
          </a:bodyPr>
          <a:lstStyle>
            <a:lvl1pPr marL="0" indent="0">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866215" y="2384822"/>
            <a:ext cx="3618869" cy="2130029"/>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56535" y="1952625"/>
            <a:ext cx="3618869" cy="432197"/>
          </a:xfrm>
        </p:spPr>
        <p:txBody>
          <a:bodyPr anchor="b">
            <a:noAutofit/>
          </a:bodyPr>
          <a:lstStyle>
            <a:lvl1pPr marL="0" indent="0">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56535" y="2384822"/>
            <a:ext cx="3618869" cy="2130029"/>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7AD0FCA-EA65-4459-80BA-3675E4C348A3}" type="datetimeFigureOut">
              <a:rPr lang="en-GB" smtClean="0"/>
              <a:t>15/01/2020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pPr algn="r">
              <a:spcBef>
                <a:spcPts val="0"/>
              </a:spcBef>
              <a:buNone/>
            </a:pPr>
            <a:fld id="{00000000-1234-1234-1234-123412341234}" type="slidenum">
              <a:rPr lang="en" sz="1000" smtClean="0">
                <a:solidFill>
                  <a:schemeClr val="dk2"/>
                </a:solidFill>
              </a:rPr>
              <a:t>‹#›</a:t>
            </a:fld>
            <a:endParaRPr lang="en" sz="1000">
              <a:solidFill>
                <a:schemeClr val="dk2"/>
              </a:solidFill>
            </a:endParaRPr>
          </a:p>
        </p:txBody>
      </p:sp>
    </p:spTree>
    <p:extLst>
      <p:ext uri="{BB962C8B-B14F-4D97-AF65-F5344CB8AC3E}">
        <p14:creationId xmlns:p14="http://schemas.microsoft.com/office/powerpoint/2010/main" val="4049537040"/>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866216" y="730251"/>
            <a:ext cx="6571060" cy="530223"/>
          </a:xfrm>
        </p:spPr>
        <p:txBody>
          <a:bodyPr/>
          <a:lstStyle>
            <a:lvl1pPr>
              <a:defRPr/>
            </a:lvl1pPr>
          </a:lstStyle>
          <a:p>
            <a:r>
              <a:rPr lang="en-US"/>
              <a:t>Click to edit Master title style</a:t>
            </a:r>
          </a:p>
        </p:txBody>
      </p:sp>
      <p:sp>
        <p:nvSpPr>
          <p:cNvPr id="3" name="Date Placeholder 2"/>
          <p:cNvSpPr>
            <a:spLocks noGrp="1"/>
          </p:cNvSpPr>
          <p:nvPr>
            <p:ph type="dt" sz="half" idx="10"/>
          </p:nvPr>
        </p:nvSpPr>
        <p:spPr/>
        <p:txBody>
          <a:bodyPr/>
          <a:lstStyle/>
          <a:p>
            <a:fld id="{E7AD0FCA-EA65-4459-80BA-3675E4C348A3}" type="datetimeFigureOut">
              <a:rPr lang="en-GB" smtClean="0"/>
              <a:t>15/01/2020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pPr>
              <a:spcBef>
                <a:spcPts val="0"/>
              </a:spcBef>
              <a:buNone/>
            </a:pPr>
            <a:fld id="{00000000-1234-1234-1234-123412341234}" type="slidenum">
              <a:rPr lang="en" smtClean="0"/>
              <a:t>‹#›</a:t>
            </a:fld>
            <a:endParaRPr lang="en"/>
          </a:p>
        </p:txBody>
      </p:sp>
    </p:spTree>
    <p:extLst>
      <p:ext uri="{BB962C8B-B14F-4D97-AF65-F5344CB8AC3E}">
        <p14:creationId xmlns:p14="http://schemas.microsoft.com/office/powerpoint/2010/main" val="24808729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AD0FCA-EA65-4459-80BA-3675E4C348A3}" type="datetimeFigureOut">
              <a:rPr lang="en-GB" smtClean="0"/>
              <a:t>15/01/2020</a:t>
            </a:fld>
            <a:endParaRPr lang="en-GB"/>
          </a:p>
        </p:txBody>
      </p:sp>
      <p:sp>
        <p:nvSpPr>
          <p:cNvPr id="3" name="Footer Placeholder 2"/>
          <p:cNvSpPr>
            <a:spLocks noGrp="1"/>
          </p:cNvSpPr>
          <p:nvPr>
            <p:ph type="ftr" sz="quarter" idx="11"/>
          </p:nvPr>
        </p:nvSpPr>
        <p:spPr/>
        <p:txBody>
          <a:bodyPr/>
          <a:lstStyle/>
          <a:p>
            <a:endParaRPr lang="en-GB"/>
          </a:p>
        </p:txBody>
      </p:sp>
      <p:sp>
        <p:nvSpPr>
          <p:cNvPr id="7" name="Rectangle 6"/>
          <p:cNvSpPr/>
          <p:nvPr/>
        </p:nvSpPr>
        <p:spPr>
          <a:xfrm>
            <a:off x="7828359"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pPr>
              <a:spcBef>
                <a:spcPts val="0"/>
              </a:spcBef>
              <a:buNone/>
            </a:pPr>
            <a:fld id="{00000000-1234-1234-1234-123412341234}" type="slidenum">
              <a:rPr lang="en" smtClean="0"/>
              <a:t>‹#›</a:t>
            </a:fld>
            <a:endParaRPr lang="en"/>
          </a:p>
        </p:txBody>
      </p:sp>
    </p:spTree>
    <p:extLst>
      <p:ext uri="{BB962C8B-B14F-4D97-AF65-F5344CB8AC3E}">
        <p14:creationId xmlns:p14="http://schemas.microsoft.com/office/powerpoint/2010/main" val="40574876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9144000" cy="51435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866216" y="971550"/>
            <a:ext cx="2094869" cy="1200150"/>
          </a:xfrm>
        </p:spPr>
        <p:txBody>
          <a:bodyPr anchor="b"/>
          <a:lstStyle>
            <a:lvl1pPr algn="l">
              <a:defRPr sz="1800" b="0"/>
            </a:lvl1pPr>
          </a:lstStyle>
          <a:p>
            <a:r>
              <a:rPr lang="en-US"/>
              <a:t>Click to edit Master title style</a:t>
            </a:r>
          </a:p>
        </p:txBody>
      </p:sp>
      <p:sp>
        <p:nvSpPr>
          <p:cNvPr id="3" name="Content Placeholder 2"/>
          <p:cNvSpPr>
            <a:spLocks noGrp="1"/>
          </p:cNvSpPr>
          <p:nvPr>
            <p:ph idx="1"/>
          </p:nvPr>
        </p:nvSpPr>
        <p:spPr>
          <a:xfrm>
            <a:off x="4335859" y="1085850"/>
            <a:ext cx="3892550" cy="34290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bwMode="gray">
          <a:xfrm>
            <a:off x="866215" y="2346961"/>
            <a:ext cx="2094869" cy="2171699"/>
          </a:xfrm>
        </p:spPr>
        <p:txBody>
          <a:bodyPr/>
          <a:lstStyle>
            <a:lvl1pPr marL="0" indent="0">
              <a:buNone/>
              <a:defRPr sz="1050">
                <a:solidFill>
                  <a:schemeClr val="accent1">
                    <a:lumMod val="60000"/>
                    <a:lumOff val="40000"/>
                  </a:schemeClr>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fld id="{E7AD0FCA-EA65-4459-80BA-3675E4C348A3}" type="datetimeFigureOut">
              <a:rPr lang="en-GB" smtClean="0"/>
              <a:t>15/01/2020</a:t>
            </a:fld>
            <a:endParaRPr lang="en-GB"/>
          </a:p>
        </p:txBody>
      </p:sp>
      <p:sp>
        <p:nvSpPr>
          <p:cNvPr id="6" name="Footer Placeholder 5"/>
          <p:cNvSpPr>
            <a:spLocks noGrp="1"/>
          </p:cNvSpPr>
          <p:nvPr>
            <p:ph type="ftr" sz="quarter" idx="11"/>
          </p:nvPr>
        </p:nvSpPr>
        <p:spPr/>
        <p:txBody>
          <a:bodyPr/>
          <a:lstStyle/>
          <a:p>
            <a:endParaRPr lang="en-GB"/>
          </a:p>
        </p:txBody>
      </p:sp>
      <p:sp>
        <p:nvSpPr>
          <p:cNvPr id="16" name="Rectangle 15"/>
          <p:cNvSpPr/>
          <p:nvPr/>
        </p:nvSpPr>
        <p:spPr>
          <a:xfrm>
            <a:off x="7828359"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pPr algn="r">
              <a:spcBef>
                <a:spcPts val="0"/>
              </a:spcBef>
              <a:buNone/>
            </a:pPr>
            <a:fld id="{00000000-1234-1234-1234-123412341234}" type="slidenum">
              <a:rPr lang="en" sz="1000" smtClean="0">
                <a:solidFill>
                  <a:schemeClr val="dk2"/>
                </a:solidFill>
              </a:rPr>
              <a:t>‹#›</a:t>
            </a:fld>
            <a:endParaRPr lang="en" sz="1000">
              <a:solidFill>
                <a:schemeClr val="dk2"/>
              </a:solidFill>
            </a:endParaRPr>
          </a:p>
        </p:txBody>
      </p:sp>
    </p:spTree>
    <p:extLst>
      <p:ext uri="{BB962C8B-B14F-4D97-AF65-F5344CB8AC3E}">
        <p14:creationId xmlns:p14="http://schemas.microsoft.com/office/powerpoint/2010/main" val="1954058299"/>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9144000" cy="51435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866216" y="1270000"/>
            <a:ext cx="2898851" cy="1301750"/>
          </a:xfrm>
        </p:spPr>
        <p:txBody>
          <a:bodyPr anchor="b">
            <a:normAutofit/>
          </a:bodyPr>
          <a:lstStyle>
            <a:lvl1pPr algn="l">
              <a:defRPr sz="2700" b="0"/>
            </a:lvl1pPr>
          </a:lstStyle>
          <a:p>
            <a:r>
              <a:rPr lang="en-US"/>
              <a:t>Click to edit Master title style</a:t>
            </a:r>
          </a:p>
        </p:txBody>
      </p:sp>
      <p:sp>
        <p:nvSpPr>
          <p:cNvPr id="3" name="Picture Placeholder 2"/>
          <p:cNvSpPr>
            <a:spLocks noGrp="1" noChangeAspect="1"/>
          </p:cNvSpPr>
          <p:nvPr>
            <p:ph type="pic" idx="1"/>
          </p:nvPr>
        </p:nvSpPr>
        <p:spPr>
          <a:xfrm>
            <a:off x="4910903" y="857250"/>
            <a:ext cx="2420395"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pPr marL="0" lvl="0" indent="0" algn="ctr">
              <a:buNone/>
            </a:pPr>
            <a:r>
              <a:rPr lang="en-US"/>
              <a:t>Click icon to add picture</a:t>
            </a:r>
          </a:p>
        </p:txBody>
      </p:sp>
      <p:sp>
        <p:nvSpPr>
          <p:cNvPr id="4" name="Text Placeholder 3"/>
          <p:cNvSpPr>
            <a:spLocks noGrp="1"/>
          </p:cNvSpPr>
          <p:nvPr>
            <p:ph type="body" sz="half" idx="2"/>
          </p:nvPr>
        </p:nvSpPr>
        <p:spPr bwMode="gray">
          <a:xfrm>
            <a:off x="866216" y="2743200"/>
            <a:ext cx="2894409" cy="1028700"/>
          </a:xfrm>
        </p:spPr>
        <p:txBody>
          <a:bodyPr>
            <a:normAutofit/>
          </a:bodyPr>
          <a:lstStyle>
            <a:lvl1pPr marL="0" indent="0">
              <a:buNone/>
              <a:defRPr sz="1050">
                <a:solidFill>
                  <a:schemeClr val="accent1">
                    <a:lumMod val="60000"/>
                    <a:lumOff val="40000"/>
                  </a:schemeClr>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fld id="{E7AD0FCA-EA65-4459-80BA-3675E4C348A3}" type="datetimeFigureOut">
              <a:rPr lang="en-GB" smtClean="0"/>
              <a:t>15/01/2020</a:t>
            </a:fld>
            <a:endParaRPr lang="en-GB"/>
          </a:p>
        </p:txBody>
      </p:sp>
      <p:sp>
        <p:nvSpPr>
          <p:cNvPr id="6" name="Footer Placeholder 5"/>
          <p:cNvSpPr>
            <a:spLocks noGrp="1"/>
          </p:cNvSpPr>
          <p:nvPr>
            <p:ph type="ftr" sz="quarter" idx="11"/>
          </p:nvPr>
        </p:nvSpPr>
        <p:spPr/>
        <p:txBody>
          <a:bodyPr/>
          <a:lstStyle/>
          <a:p>
            <a:endParaRPr lang="en-GB"/>
          </a:p>
        </p:txBody>
      </p:sp>
      <p:sp>
        <p:nvSpPr>
          <p:cNvPr id="16" name="Rectangle 15"/>
          <p:cNvSpPr/>
          <p:nvPr/>
        </p:nvSpPr>
        <p:spPr>
          <a:xfrm>
            <a:off x="7828359"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pPr algn="r">
              <a:spcBef>
                <a:spcPts val="0"/>
              </a:spcBef>
              <a:buNone/>
            </a:pPr>
            <a:fld id="{00000000-1234-1234-1234-123412341234}" type="slidenum">
              <a:rPr lang="en" sz="1000" smtClean="0">
                <a:solidFill>
                  <a:schemeClr val="dk2"/>
                </a:solidFill>
              </a:rPr>
              <a:t>‹#›</a:t>
            </a:fld>
            <a:endParaRPr lang="en" sz="1000">
              <a:solidFill>
                <a:schemeClr val="dk2"/>
              </a:solidFill>
            </a:endParaRPr>
          </a:p>
        </p:txBody>
      </p:sp>
    </p:spTree>
    <p:extLst>
      <p:ext uri="{BB962C8B-B14F-4D97-AF65-F5344CB8AC3E}">
        <p14:creationId xmlns:p14="http://schemas.microsoft.com/office/powerpoint/2010/main" val="2416647482"/>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9144000" cy="5143500"/>
            <a:chOff x="0" y="0"/>
            <a:chExt cx="12192000" cy="6858000"/>
          </a:xfrm>
        </p:grpSpPr>
        <p:sp>
          <p:nvSpPr>
            <p:cNvPr id="7" name="Rectangle 6"/>
            <p:cNvSpPr/>
            <p:nvPr/>
          </p:nvSpPr>
          <p:spPr>
            <a:xfrm>
              <a:off x="0" y="0"/>
              <a:ext cx="12192000" cy="6858000"/>
            </a:xfrm>
            <a:prstGeom prst="rect">
              <a:avLst/>
            </a:prstGeom>
            <a:blipFill>
              <a:blip r:embed="rId20">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866216" y="730251"/>
            <a:ext cx="6571060" cy="530223"/>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p:cNvSpPr>
            <a:spLocks noGrp="1"/>
          </p:cNvSpPr>
          <p:nvPr>
            <p:ph type="body" idx="1"/>
          </p:nvPr>
        </p:nvSpPr>
        <p:spPr>
          <a:xfrm>
            <a:off x="866216" y="1952625"/>
            <a:ext cx="6571060" cy="256222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989829" y="4793879"/>
            <a:ext cx="742949" cy="228599"/>
          </a:xfrm>
          <a:prstGeom prst="rect">
            <a:avLst/>
          </a:prstGeom>
        </p:spPr>
        <p:txBody>
          <a:bodyPr vert="horz" lIns="91440" tIns="45720" rIns="91440" bIns="45720" rtlCol="0" anchor="ctr"/>
          <a:lstStyle>
            <a:lvl1pPr algn="r">
              <a:defRPr sz="750" b="1" i="0">
                <a:solidFill>
                  <a:schemeClr val="accent1"/>
                </a:solidFill>
              </a:defRPr>
            </a:lvl1pPr>
          </a:lstStyle>
          <a:p>
            <a:fld id="{E7AD0FCA-EA65-4459-80BA-3675E4C348A3}" type="datetimeFigureOut">
              <a:rPr lang="en-GB" smtClean="0"/>
              <a:t>15/01/2020</a:t>
            </a:fld>
            <a:endParaRPr lang="en-GB"/>
          </a:p>
        </p:txBody>
      </p:sp>
      <p:sp>
        <p:nvSpPr>
          <p:cNvPr id="5" name="Footer Placeholder 4"/>
          <p:cNvSpPr>
            <a:spLocks noGrp="1"/>
          </p:cNvSpPr>
          <p:nvPr>
            <p:ph type="ftr" sz="quarter" idx="3"/>
          </p:nvPr>
        </p:nvSpPr>
        <p:spPr>
          <a:xfrm>
            <a:off x="420833" y="4793879"/>
            <a:ext cx="2894846" cy="228601"/>
          </a:xfrm>
          <a:prstGeom prst="rect">
            <a:avLst/>
          </a:prstGeom>
        </p:spPr>
        <p:txBody>
          <a:bodyPr vert="horz" lIns="91440" tIns="45720" rIns="91440" bIns="45720" rtlCol="0" anchor="ctr"/>
          <a:lstStyle>
            <a:lvl1pPr algn="l">
              <a:defRPr sz="750" b="1" i="0">
                <a:solidFill>
                  <a:schemeClr val="accent1"/>
                </a:solidFill>
              </a:defRPr>
            </a:lvl1pPr>
          </a:lstStyle>
          <a:p>
            <a:endParaRPr lang="en-GB"/>
          </a:p>
        </p:txBody>
      </p:sp>
      <p:sp>
        <p:nvSpPr>
          <p:cNvPr id="21" name="Rectangle 20"/>
          <p:cNvSpPr/>
          <p:nvPr/>
        </p:nvSpPr>
        <p:spPr>
          <a:xfrm>
            <a:off x="7828359"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7764406" y="221797"/>
            <a:ext cx="628649" cy="575765"/>
          </a:xfrm>
          <a:prstGeom prst="rect">
            <a:avLst/>
          </a:prstGeom>
        </p:spPr>
        <p:txBody>
          <a:bodyPr vert="horz" lIns="91440" tIns="45720" rIns="91440" bIns="45720" rtlCol="0" anchor="b"/>
          <a:lstStyle>
            <a:lvl1pPr algn="ctr">
              <a:defRPr sz="2100" b="0" i="0">
                <a:solidFill>
                  <a:schemeClr val="bg1"/>
                </a:solidFill>
              </a:defRPr>
            </a:lvl1pPr>
          </a:lstStyle>
          <a:p>
            <a:pPr algn="r">
              <a:spcBef>
                <a:spcPts val="0"/>
              </a:spcBef>
              <a:buNone/>
            </a:pPr>
            <a:fld id="{00000000-1234-1234-1234-123412341234}" type="slidenum">
              <a:rPr lang="en" sz="1000" smtClean="0">
                <a:solidFill>
                  <a:schemeClr val="dk2"/>
                </a:solidFill>
              </a:rPr>
              <a:t>‹#›</a:t>
            </a:fld>
            <a:endParaRPr lang="en" sz="1000">
              <a:solidFill>
                <a:schemeClr val="dk2"/>
              </a:solidFill>
            </a:endParaRPr>
          </a:p>
        </p:txBody>
      </p:sp>
    </p:spTree>
    <p:extLst>
      <p:ext uri="{BB962C8B-B14F-4D97-AF65-F5344CB8AC3E}">
        <p14:creationId xmlns:p14="http://schemas.microsoft.com/office/powerpoint/2010/main" val="2790234982"/>
      </p:ext>
    </p:extLst>
  </p:cSld>
  <p:clrMap bg1="lt1" tx1="dk1" bg2="lt2" tx2="dk2" accent1="accent1" accent2="accent2" accent3="accent3" accent4="accent4" accent5="accent5" accent6="accent6" hlink="hlink" folHlink="folHlink"/>
  <p:sldLayoutIdLst>
    <p:sldLayoutId id="2147483814" r:id="rId1"/>
    <p:sldLayoutId id="2147483815" r:id="rId2"/>
    <p:sldLayoutId id="2147483816" r:id="rId3"/>
    <p:sldLayoutId id="2147483817" r:id="rId4"/>
    <p:sldLayoutId id="2147483818" r:id="rId5"/>
    <p:sldLayoutId id="2147483819" r:id="rId6"/>
    <p:sldLayoutId id="2147483820" r:id="rId7"/>
    <p:sldLayoutId id="2147483821" r:id="rId8"/>
    <p:sldLayoutId id="2147483822" r:id="rId9"/>
    <p:sldLayoutId id="2147483823" r:id="rId10"/>
    <p:sldLayoutId id="2147483824" r:id="rId11"/>
    <p:sldLayoutId id="2147483825" r:id="rId12"/>
    <p:sldLayoutId id="2147483826" r:id="rId13"/>
    <p:sldLayoutId id="2147483827" r:id="rId14"/>
    <p:sldLayoutId id="2147483828" r:id="rId15"/>
    <p:sldLayoutId id="2147483829" r:id="rId16"/>
    <p:sldLayoutId id="2147483830" r:id="rId17"/>
    <p:sldLayoutId id="2147483831" r:id="rId18"/>
  </p:sldLayoutIdLst>
  <p:hf sldNum="0" hdr="0" ftr="0" dt="0"/>
  <p:txStyles>
    <p:titleStyle>
      <a:lvl1pPr algn="l" defTabSz="342900" rtl="0" eaLnBrk="1" latinLnBrk="0" hangingPunct="1">
        <a:spcBef>
          <a:spcPct val="0"/>
        </a:spcBef>
        <a:buNone/>
        <a:defRPr sz="27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
          <a:schemeClr val="accent1"/>
        </a:buClr>
        <a:buSzPct val="80000"/>
        <a:buFont typeface="Wingdings 3" charset="2"/>
        <a:buChar char=""/>
        <a:defRPr sz="1350" b="0" i="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050" b="0" i="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8.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8.xml"/><Relationship Id="rId5" Type="http://schemas.openxmlformats.org/officeDocument/2006/relationships/image" Target="../media/image4.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8.xml"/><Relationship Id="rId5" Type="http://schemas.openxmlformats.org/officeDocument/2006/relationships/image" Target="../media/image4.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8.xml"/><Relationship Id="rId5" Type="http://schemas.openxmlformats.org/officeDocument/2006/relationships/image" Target="../media/image4.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8.xml"/><Relationship Id="rId5" Type="http://schemas.openxmlformats.org/officeDocument/2006/relationships/image" Target="../media/image4.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8.xml"/><Relationship Id="rId5" Type="http://schemas.openxmlformats.org/officeDocument/2006/relationships/image" Target="../media/image4.pn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8.xml"/><Relationship Id="rId5" Type="http://schemas.openxmlformats.org/officeDocument/2006/relationships/image" Target="../media/image4.pn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8.xml"/><Relationship Id="rId5" Type="http://schemas.openxmlformats.org/officeDocument/2006/relationships/image" Target="../media/image4.pn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18.xml"/><Relationship Id="rId5" Type="http://schemas.openxmlformats.org/officeDocument/2006/relationships/image" Target="../media/image4.png"/><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18.xml"/><Relationship Id="rId5" Type="http://schemas.openxmlformats.org/officeDocument/2006/relationships/image" Target="../media/image4.png"/><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18.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8.xml"/><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18.xml"/><Relationship Id="rId5" Type="http://schemas.openxmlformats.org/officeDocument/2006/relationships/image" Target="../media/image4.png"/><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18.xml"/><Relationship Id="rId5" Type="http://schemas.openxmlformats.org/officeDocument/2006/relationships/image" Target="../media/image4.png"/><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18.xml"/><Relationship Id="rId5" Type="http://schemas.openxmlformats.org/officeDocument/2006/relationships/image" Target="../media/image4.png"/><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1.png"/><Relationship Id="rId2" Type="http://schemas.openxmlformats.org/officeDocument/2006/relationships/notesSlide" Target="../notesSlides/notesSlide23.xml"/><Relationship Id="rId1" Type="http://schemas.openxmlformats.org/officeDocument/2006/relationships/slideLayout" Target="../slideLayouts/slideLayout18.xml"/><Relationship Id="rId6" Type="http://schemas.openxmlformats.org/officeDocument/2006/relationships/image" Target="../media/image10.png"/><Relationship Id="rId5" Type="http://schemas.openxmlformats.org/officeDocument/2006/relationships/image" Target="../media/image4.png"/><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18.xml"/><Relationship Id="rId6" Type="http://schemas.openxmlformats.org/officeDocument/2006/relationships/image" Target="../media/image12.png"/><Relationship Id="rId5" Type="http://schemas.openxmlformats.org/officeDocument/2006/relationships/image" Target="../media/image4.png"/><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18.xml"/><Relationship Id="rId5" Type="http://schemas.openxmlformats.org/officeDocument/2006/relationships/image" Target="../media/image4.png"/><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18.xml"/><Relationship Id="rId5" Type="http://schemas.openxmlformats.org/officeDocument/2006/relationships/image" Target="../media/image4.png"/><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18.xml"/><Relationship Id="rId6" Type="http://schemas.openxmlformats.org/officeDocument/2006/relationships/image" Target="../media/image4.png"/><Relationship Id="rId5" Type="http://schemas.openxmlformats.org/officeDocument/2006/relationships/hyperlink" Target="mailto:info@forwardcarers.org.uk" TargetMode="External"/><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18.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8.xml"/><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8.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8.xml"/><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8.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notesSlide" Target="../notesSlides/notesSlide7.xml"/><Relationship Id="rId7" Type="http://schemas.openxmlformats.org/officeDocument/2006/relationships/image" Target="../media/image9.emf"/><Relationship Id="rId2" Type="http://schemas.openxmlformats.org/officeDocument/2006/relationships/slideLayout" Target="../slideLayouts/slideLayout18.xml"/><Relationship Id="rId1" Type="http://schemas.openxmlformats.org/officeDocument/2006/relationships/vmlDrawing" Target="../drawings/vmlDrawing1.v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8.emf"/></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8.xml"/><Relationship Id="rId5" Type="http://schemas.openxmlformats.org/officeDocument/2006/relationships/image" Target="../media/image4.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8.xml"/><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Shape 291"/>
          <p:cNvSpPr txBox="1"/>
          <p:nvPr/>
        </p:nvSpPr>
        <p:spPr>
          <a:xfrm>
            <a:off x="-13525" y="125"/>
            <a:ext cx="9157500" cy="5143499"/>
          </a:xfrm>
          <a:prstGeom prst="rect">
            <a:avLst/>
          </a:prstGeom>
          <a:solidFill>
            <a:schemeClr val="bg1"/>
          </a:solidFill>
          <a:ln>
            <a:noFill/>
          </a:ln>
        </p:spPr>
        <p:txBody>
          <a:bodyPr lIns="91425" tIns="91425" rIns="91425" bIns="91425" anchor="t" anchorCtr="0">
            <a:noAutofit/>
          </a:bodyPr>
          <a:lstStyle/>
          <a:p>
            <a:pPr lvl="0" rtl="0">
              <a:spcBef>
                <a:spcPts val="0"/>
              </a:spcBef>
              <a:buNone/>
            </a:pPr>
            <a:endParaRPr/>
          </a:p>
        </p:txBody>
      </p:sp>
      <p:sp>
        <p:nvSpPr>
          <p:cNvPr id="292" name="Shape 292"/>
          <p:cNvSpPr txBox="1"/>
          <p:nvPr/>
        </p:nvSpPr>
        <p:spPr>
          <a:xfrm>
            <a:off x="-13650" y="4345600"/>
            <a:ext cx="9157500" cy="797699"/>
          </a:xfrm>
          <a:prstGeom prst="rect">
            <a:avLst/>
          </a:prstGeom>
          <a:solidFill>
            <a:srgbClr val="46004E"/>
          </a:solidFill>
          <a:ln>
            <a:noFill/>
          </a:ln>
        </p:spPr>
        <p:txBody>
          <a:bodyPr lIns="91425" tIns="91425" rIns="91425" bIns="91425" anchor="t" anchorCtr="0">
            <a:noAutofit/>
          </a:bodyPr>
          <a:lstStyle/>
          <a:p>
            <a:pPr lvl="0" rtl="0">
              <a:spcBef>
                <a:spcPts val="0"/>
              </a:spcBef>
              <a:buNone/>
            </a:pPr>
            <a:endParaRPr/>
          </a:p>
        </p:txBody>
      </p:sp>
      <p:pic>
        <p:nvPicPr>
          <p:cNvPr id="294" name="Shape 294"/>
          <p:cNvPicPr preferRelativeResize="0"/>
          <p:nvPr/>
        </p:nvPicPr>
        <p:blipFill>
          <a:blip r:embed="rId3">
            <a:alphaModFix/>
          </a:blip>
          <a:stretch>
            <a:fillRect/>
          </a:stretch>
        </p:blipFill>
        <p:spPr>
          <a:xfrm>
            <a:off x="3986125" y="3771650"/>
            <a:ext cx="1171725" cy="1171725"/>
          </a:xfrm>
          <a:prstGeom prst="rect">
            <a:avLst/>
          </a:prstGeom>
          <a:noFill/>
          <a:ln>
            <a:noFill/>
          </a:ln>
        </p:spPr>
      </p:pic>
      <p:sp>
        <p:nvSpPr>
          <p:cNvPr id="298" name="Shape 298"/>
          <p:cNvSpPr txBox="1"/>
          <p:nvPr/>
        </p:nvSpPr>
        <p:spPr>
          <a:xfrm>
            <a:off x="367900" y="2012675"/>
            <a:ext cx="3426599" cy="843900"/>
          </a:xfrm>
          <a:prstGeom prst="rect">
            <a:avLst/>
          </a:prstGeom>
          <a:noFill/>
          <a:ln>
            <a:noFill/>
          </a:ln>
        </p:spPr>
        <p:txBody>
          <a:bodyPr lIns="91425" tIns="91425" rIns="91425" bIns="91425" anchor="t" anchorCtr="0">
            <a:noAutofit/>
          </a:bodyPr>
          <a:lstStyle/>
          <a:p>
            <a:pPr>
              <a:spcBef>
                <a:spcPts val="0"/>
              </a:spcBef>
              <a:buNone/>
            </a:pPr>
            <a:endParaRPr/>
          </a:p>
        </p:txBody>
      </p:sp>
      <p:sp>
        <p:nvSpPr>
          <p:cNvPr id="8" name="Text Placeholder 7">
            <a:extLst>
              <a:ext uri="{FF2B5EF4-FFF2-40B4-BE49-F238E27FC236}">
                <a16:creationId xmlns:a16="http://schemas.microsoft.com/office/drawing/2014/main" id="{FD9E9677-A448-4224-B1C0-1392B22EFA16}"/>
              </a:ext>
            </a:extLst>
          </p:cNvPr>
          <p:cNvSpPr>
            <a:spLocks noGrp="1"/>
          </p:cNvSpPr>
          <p:nvPr>
            <p:ph type="body" idx="1"/>
          </p:nvPr>
        </p:nvSpPr>
        <p:spPr>
          <a:xfrm>
            <a:off x="583511" y="473027"/>
            <a:ext cx="7968806" cy="1842586"/>
          </a:xfrm>
        </p:spPr>
        <p:txBody>
          <a:bodyPr>
            <a:normAutofit/>
          </a:bodyPr>
          <a:lstStyle/>
          <a:p>
            <a:pPr marL="0" indent="0">
              <a:buClrTx/>
              <a:buSzTx/>
              <a:buNone/>
            </a:pPr>
            <a:r>
              <a:rPr lang="en-GB" sz="2400" b="1" dirty="0">
                <a:solidFill>
                  <a:srgbClr val="4F0F61"/>
                </a:solidFill>
                <a:latin typeface="Arial Rounded MT Bold"/>
                <a:ea typeface="Roboto"/>
                <a:cs typeface="Calibri"/>
                <a:sym typeface="Roboto"/>
              </a:rPr>
              <a:t>Forward Carers</a:t>
            </a:r>
          </a:p>
          <a:p>
            <a:pPr marL="0" indent="0">
              <a:buClrTx/>
              <a:buSzTx/>
              <a:buNone/>
            </a:pPr>
            <a:r>
              <a:rPr lang="en-GB" sz="2400" b="1" dirty="0">
                <a:solidFill>
                  <a:srgbClr val="4F0F61"/>
                </a:solidFill>
                <a:latin typeface="Arial Rounded MT Bold"/>
                <a:ea typeface="Roboto"/>
                <a:cs typeface="Calibri"/>
                <a:sym typeface="Roboto"/>
              </a:rPr>
              <a:t>Carers of People Living with Dementia Programme</a:t>
            </a:r>
          </a:p>
          <a:p>
            <a:pPr marL="0" indent="0">
              <a:buClrTx/>
              <a:buSzTx/>
              <a:buNone/>
            </a:pPr>
            <a:endParaRPr lang="en-GB" sz="2800" b="1" dirty="0">
              <a:solidFill>
                <a:srgbClr val="4F0F61"/>
              </a:solidFill>
              <a:latin typeface="Arial Rounded MT Bold" panose="020F0704030504030204" pitchFamily="34" charset="0"/>
              <a:ea typeface="Roboto"/>
              <a:cs typeface="Calibri" panose="020F0502020204030204" pitchFamily="34" charset="0"/>
            </a:endParaRPr>
          </a:p>
          <a:p>
            <a:pPr marL="0" indent="0">
              <a:buClrTx/>
              <a:buSzTx/>
              <a:buNone/>
            </a:pPr>
            <a:r>
              <a:rPr lang="en-GB" sz="1600" b="1" dirty="0">
                <a:solidFill>
                  <a:srgbClr val="4F0F61"/>
                </a:solidFill>
                <a:latin typeface="Arial Rounded MT Bold"/>
                <a:ea typeface="Roboto"/>
                <a:cs typeface="Calibri"/>
              </a:rPr>
              <a:t>January 2020</a:t>
            </a:r>
            <a:endParaRPr lang="en-GB" sz="1600" b="1" dirty="0">
              <a:solidFill>
                <a:srgbClr val="4F0F61"/>
              </a:solidFill>
              <a:latin typeface="Arial Rounded MT Bold" panose="020F0704030504030204" pitchFamily="34" charset="0"/>
              <a:ea typeface="Roboto"/>
              <a:cs typeface="Calibri" panose="020F0502020204030204" pitchFamily="34" charset="0"/>
            </a:endParaRPr>
          </a:p>
        </p:txBody>
      </p:sp>
      <p:pic>
        <p:nvPicPr>
          <p:cNvPr id="11" name="Picture 10">
            <a:extLst>
              <a:ext uri="{FF2B5EF4-FFF2-40B4-BE49-F238E27FC236}">
                <a16:creationId xmlns:a16="http://schemas.microsoft.com/office/drawing/2014/main" id="{F5B5F3F4-8BBE-46BE-9C4D-FA31A8DF878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08542" y="3852751"/>
            <a:ext cx="1113116" cy="1113116"/>
          </a:xfrm>
          <a:prstGeom prst="rect">
            <a:avLst/>
          </a:prstGeom>
        </p:spPr>
      </p:pic>
      <p:pic>
        <p:nvPicPr>
          <p:cNvPr id="293" name="Shape 293"/>
          <p:cNvPicPr preferRelativeResize="0"/>
          <p:nvPr/>
        </p:nvPicPr>
        <p:blipFill>
          <a:blip r:embed="rId5">
            <a:alphaModFix/>
          </a:blip>
          <a:stretch>
            <a:fillRect/>
          </a:stretch>
        </p:blipFill>
        <p:spPr>
          <a:xfrm rot="-8518129">
            <a:off x="-621307" y="2577068"/>
            <a:ext cx="3601239" cy="3075462"/>
          </a:xfrm>
          <a:prstGeom prst="rect">
            <a:avLst/>
          </a:prstGeom>
          <a:noFill/>
          <a:ln>
            <a:noFill/>
          </a:ln>
        </p:spPr>
      </p:pic>
    </p:spTree>
    <p:extLst>
      <p:ext uri="{BB962C8B-B14F-4D97-AF65-F5344CB8AC3E}">
        <p14:creationId xmlns:p14="http://schemas.microsoft.com/office/powerpoint/2010/main" val="5429527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Shape 291"/>
          <p:cNvSpPr txBox="1"/>
          <p:nvPr/>
        </p:nvSpPr>
        <p:spPr>
          <a:xfrm>
            <a:off x="-13525" y="125"/>
            <a:ext cx="9157500" cy="5143499"/>
          </a:xfrm>
          <a:prstGeom prst="rect">
            <a:avLst/>
          </a:prstGeom>
          <a:solidFill>
            <a:schemeClr val="bg1"/>
          </a:solidFill>
          <a:ln>
            <a:noFill/>
          </a:ln>
        </p:spPr>
        <p:txBody>
          <a:bodyPr lIns="91425" tIns="91425" rIns="91425" bIns="91425" anchor="t" anchorCtr="0">
            <a:noAutofit/>
          </a:bodyPr>
          <a:lstStyle/>
          <a:p>
            <a:pPr lvl="0" rtl="0">
              <a:spcBef>
                <a:spcPts val="0"/>
              </a:spcBef>
              <a:buNone/>
            </a:pPr>
            <a:endParaRPr/>
          </a:p>
        </p:txBody>
      </p:sp>
      <p:sp>
        <p:nvSpPr>
          <p:cNvPr id="292" name="Shape 292"/>
          <p:cNvSpPr txBox="1"/>
          <p:nvPr/>
        </p:nvSpPr>
        <p:spPr>
          <a:xfrm>
            <a:off x="-13650" y="4345600"/>
            <a:ext cx="9157500" cy="797699"/>
          </a:xfrm>
          <a:prstGeom prst="rect">
            <a:avLst/>
          </a:prstGeom>
          <a:solidFill>
            <a:srgbClr val="46004E"/>
          </a:solidFill>
          <a:ln>
            <a:noFill/>
          </a:ln>
        </p:spPr>
        <p:txBody>
          <a:bodyPr lIns="91425" tIns="91425" rIns="91425" bIns="91425" anchor="t" anchorCtr="0">
            <a:noAutofit/>
          </a:bodyPr>
          <a:lstStyle/>
          <a:p>
            <a:pPr lvl="0" rtl="0">
              <a:spcBef>
                <a:spcPts val="0"/>
              </a:spcBef>
              <a:buNone/>
            </a:pPr>
            <a:endParaRPr/>
          </a:p>
        </p:txBody>
      </p:sp>
      <p:pic>
        <p:nvPicPr>
          <p:cNvPr id="294" name="Shape 294"/>
          <p:cNvPicPr preferRelativeResize="0"/>
          <p:nvPr/>
        </p:nvPicPr>
        <p:blipFill>
          <a:blip r:embed="rId3">
            <a:alphaModFix/>
          </a:blip>
          <a:stretch>
            <a:fillRect/>
          </a:stretch>
        </p:blipFill>
        <p:spPr>
          <a:xfrm>
            <a:off x="3986125" y="3771650"/>
            <a:ext cx="1171725" cy="1171725"/>
          </a:xfrm>
          <a:prstGeom prst="rect">
            <a:avLst/>
          </a:prstGeom>
          <a:noFill/>
          <a:ln>
            <a:noFill/>
          </a:ln>
        </p:spPr>
      </p:pic>
      <p:sp>
        <p:nvSpPr>
          <p:cNvPr id="298" name="Shape 298"/>
          <p:cNvSpPr txBox="1"/>
          <p:nvPr/>
        </p:nvSpPr>
        <p:spPr>
          <a:xfrm>
            <a:off x="367900" y="2012675"/>
            <a:ext cx="3426599" cy="843900"/>
          </a:xfrm>
          <a:prstGeom prst="rect">
            <a:avLst/>
          </a:prstGeom>
          <a:noFill/>
          <a:ln>
            <a:noFill/>
          </a:ln>
        </p:spPr>
        <p:txBody>
          <a:bodyPr lIns="91425" tIns="91425" rIns="91425" bIns="91425" anchor="t" anchorCtr="0">
            <a:noAutofit/>
          </a:bodyPr>
          <a:lstStyle/>
          <a:p>
            <a:pPr>
              <a:spcBef>
                <a:spcPts val="0"/>
              </a:spcBef>
              <a:buNone/>
            </a:pPr>
            <a:endParaRPr/>
          </a:p>
        </p:txBody>
      </p:sp>
      <p:sp>
        <p:nvSpPr>
          <p:cNvPr id="8" name="Text Placeholder 7">
            <a:extLst>
              <a:ext uri="{FF2B5EF4-FFF2-40B4-BE49-F238E27FC236}">
                <a16:creationId xmlns:a16="http://schemas.microsoft.com/office/drawing/2014/main" id="{FD9E9677-A448-4224-B1C0-1392B22EFA16}"/>
              </a:ext>
            </a:extLst>
          </p:cNvPr>
          <p:cNvSpPr>
            <a:spLocks noGrp="1"/>
          </p:cNvSpPr>
          <p:nvPr>
            <p:ph type="body" idx="1"/>
          </p:nvPr>
        </p:nvSpPr>
        <p:spPr>
          <a:xfrm>
            <a:off x="195942" y="164286"/>
            <a:ext cx="8520599" cy="791551"/>
          </a:xfrm>
        </p:spPr>
        <p:txBody>
          <a:bodyPr>
            <a:normAutofit/>
          </a:bodyPr>
          <a:lstStyle/>
          <a:p>
            <a:pPr marL="0" lvl="0" indent="0">
              <a:lnSpc>
                <a:spcPct val="100000"/>
              </a:lnSpc>
              <a:spcAft>
                <a:spcPts val="0"/>
              </a:spcAft>
              <a:buClrTx/>
              <a:buSzTx/>
              <a:buNone/>
            </a:pPr>
            <a:r>
              <a:rPr lang="en-GB" sz="3200" b="1" dirty="0">
                <a:solidFill>
                  <a:srgbClr val="4F0F61"/>
                </a:solidFill>
                <a:latin typeface="Arial Rounded MT Bold" panose="020F0704030504030204" pitchFamily="34" charset="0"/>
                <a:ea typeface="Roboto"/>
                <a:cs typeface="Calibri" panose="020F0502020204030204" pitchFamily="34" charset="0"/>
                <a:sym typeface="Roboto"/>
              </a:rPr>
              <a:t>Lot 1: Provision of Carers Support Groups</a:t>
            </a:r>
            <a:endParaRPr lang="en-GB" sz="3200" dirty="0">
              <a:latin typeface="Arial Rounded MT Bold" panose="020F0704030504030204" pitchFamily="34" charset="0"/>
              <a:cs typeface="Calibri" panose="020F0502020204030204" pitchFamily="34" charset="0"/>
            </a:endParaRPr>
          </a:p>
        </p:txBody>
      </p:sp>
      <p:pic>
        <p:nvPicPr>
          <p:cNvPr id="11" name="Picture 10">
            <a:extLst>
              <a:ext uri="{FF2B5EF4-FFF2-40B4-BE49-F238E27FC236}">
                <a16:creationId xmlns:a16="http://schemas.microsoft.com/office/drawing/2014/main" id="{F5B5F3F4-8BBE-46BE-9C4D-FA31A8DF878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08542" y="3852751"/>
            <a:ext cx="1113116" cy="1113116"/>
          </a:xfrm>
          <a:prstGeom prst="rect">
            <a:avLst/>
          </a:prstGeom>
        </p:spPr>
      </p:pic>
      <p:sp>
        <p:nvSpPr>
          <p:cNvPr id="12" name="Shape 195"/>
          <p:cNvSpPr txBox="1"/>
          <p:nvPr/>
        </p:nvSpPr>
        <p:spPr>
          <a:xfrm>
            <a:off x="262506" y="691860"/>
            <a:ext cx="8881344" cy="2833365"/>
          </a:xfrm>
          <a:prstGeom prst="rect">
            <a:avLst/>
          </a:prstGeom>
          <a:noFill/>
          <a:ln>
            <a:noFill/>
          </a:ln>
        </p:spPr>
        <p:txBody>
          <a:bodyPr lIns="91425" tIns="91425" rIns="91425" bIns="91425" anchor="t" anchorCtr="0">
            <a:noAutofit/>
          </a:bodyPr>
          <a:lstStyle/>
          <a:p>
            <a:endParaRPr lang="en-GB" b="1" dirty="0">
              <a:solidFill>
                <a:srgbClr val="4F0F61"/>
              </a:solidFill>
              <a:latin typeface="Arial Rounded MT Bold" panose="020F0704030504030204" pitchFamily="34" charset="0"/>
              <a:cs typeface="Calibri" panose="020F0502020204030204" pitchFamily="34" charset="0"/>
            </a:endParaRPr>
          </a:p>
          <a:p>
            <a:r>
              <a:rPr lang="en-GB" b="1" dirty="0">
                <a:solidFill>
                  <a:srgbClr val="4F0F61"/>
                </a:solidFill>
                <a:latin typeface="Arial Rounded MT Bold" panose="020F0704030504030204" pitchFamily="34" charset="0"/>
                <a:cs typeface="Calibri" panose="020F0502020204030204" pitchFamily="34" charset="0"/>
              </a:rPr>
              <a:t>Key Outcomes:</a:t>
            </a:r>
          </a:p>
          <a:p>
            <a:pPr marL="285750" indent="-285750">
              <a:buFont typeface="Arial" panose="020B0604020202020204" pitchFamily="34" charset="0"/>
              <a:buChar char="•"/>
            </a:pPr>
            <a:r>
              <a:rPr lang="en-GB" dirty="0">
                <a:solidFill>
                  <a:srgbClr val="4F0F61"/>
                </a:solidFill>
                <a:latin typeface="Arial Rounded MT Bold" panose="020F0704030504030204" pitchFamily="34" charset="0"/>
                <a:cs typeface="Calibri" panose="020F0502020204030204" pitchFamily="34" charset="0"/>
              </a:rPr>
              <a:t>Peer to peer support to share info and improves health and wellbeing  </a:t>
            </a:r>
          </a:p>
          <a:p>
            <a:pPr marL="285750" indent="-285750">
              <a:buFont typeface="Arial" panose="020B0604020202020204" pitchFamily="34" charset="0"/>
              <a:buChar char="•"/>
            </a:pPr>
            <a:r>
              <a:rPr lang="en-GB" dirty="0">
                <a:solidFill>
                  <a:srgbClr val="4F0F61"/>
                </a:solidFill>
                <a:latin typeface="Arial Rounded MT Bold" panose="020F0704030504030204" pitchFamily="34" charset="0"/>
                <a:cs typeface="Calibri" panose="020F0502020204030204" pitchFamily="34" charset="0"/>
              </a:rPr>
              <a:t>Effective channel for sharing info by facilitators or other services/professionals</a:t>
            </a:r>
          </a:p>
          <a:p>
            <a:pPr marL="285750" indent="-285750">
              <a:buFont typeface="Arial" panose="020B0604020202020204" pitchFamily="34" charset="0"/>
              <a:buChar char="•"/>
            </a:pPr>
            <a:r>
              <a:rPr lang="en-GB" dirty="0">
                <a:solidFill>
                  <a:srgbClr val="4F0F61"/>
                </a:solidFill>
                <a:latin typeface="Arial Rounded MT Bold" panose="020F0704030504030204" pitchFamily="34" charset="0"/>
                <a:cs typeface="Calibri" panose="020F0502020204030204" pitchFamily="34" charset="0"/>
              </a:rPr>
              <a:t>A channel to deliver training to assist carers in their caring role</a:t>
            </a:r>
          </a:p>
          <a:p>
            <a:pPr marL="285750" indent="-285750">
              <a:buFont typeface="Arial" panose="020B0604020202020204" pitchFamily="34" charset="0"/>
              <a:buChar char="•"/>
            </a:pPr>
            <a:r>
              <a:rPr lang="en-GB" dirty="0">
                <a:solidFill>
                  <a:srgbClr val="4F0F61"/>
                </a:solidFill>
                <a:latin typeface="Arial Rounded MT Bold" panose="020F0704030504030204" pitchFamily="34" charset="0"/>
                <a:cs typeface="Calibri" panose="020F0502020204030204" pitchFamily="34" charset="0"/>
              </a:rPr>
              <a:t>Find out about assistive technology and aids that could make a positive difference</a:t>
            </a:r>
          </a:p>
          <a:p>
            <a:pPr marL="285750" indent="-285750">
              <a:buFont typeface="Arial" panose="020B0604020202020204" pitchFamily="34" charset="0"/>
              <a:buChar char="•"/>
            </a:pPr>
            <a:r>
              <a:rPr lang="en-GB" dirty="0">
                <a:solidFill>
                  <a:srgbClr val="4F0F61"/>
                </a:solidFill>
                <a:latin typeface="Arial Rounded MT Bold" panose="020F0704030504030204" pitchFamily="34" charset="0"/>
                <a:cs typeface="Calibri" panose="020F0502020204030204" pitchFamily="34" charset="0"/>
              </a:rPr>
              <a:t>A referral pathway into other support and health services </a:t>
            </a:r>
          </a:p>
          <a:p>
            <a:endParaRPr lang="en-GB" dirty="0">
              <a:solidFill>
                <a:srgbClr val="4F0F61"/>
              </a:solidFill>
              <a:latin typeface="Arial Rounded MT Bold" panose="020F0704030504030204" pitchFamily="34" charset="0"/>
              <a:cs typeface="Calibri" panose="020F0502020204030204" pitchFamily="34" charset="0"/>
            </a:endParaRPr>
          </a:p>
          <a:p>
            <a:r>
              <a:rPr lang="en-GB" dirty="0">
                <a:solidFill>
                  <a:srgbClr val="4F0F61"/>
                </a:solidFill>
                <a:latin typeface="Arial Rounded MT Bold" panose="020F0704030504030204" pitchFamily="34" charset="0"/>
                <a:cs typeface="Calibri" panose="020F0502020204030204" pitchFamily="34" charset="0"/>
              </a:rPr>
              <a:t>Promoted locally and via Birmingham Carers HUB, NNS, GPs / PCNs with Alignment with Adult Social Care and Health Dual Constituency Model, 5 groups as follows:  </a:t>
            </a:r>
          </a:p>
          <a:p>
            <a:endParaRPr lang="en-GB" dirty="0">
              <a:solidFill>
                <a:srgbClr val="4F0F61"/>
              </a:solidFill>
              <a:latin typeface="Arial Rounded MT Bold" panose="020F0704030504030204" pitchFamily="34" charset="0"/>
              <a:cs typeface="Calibri" panose="020F0502020204030204" pitchFamily="34" charset="0"/>
            </a:endParaRPr>
          </a:p>
          <a:p>
            <a:pPr marL="342900" lvl="1" indent="-342900">
              <a:buAutoNum type="arabicPeriod"/>
            </a:pPr>
            <a:r>
              <a:rPr lang="en-GB" dirty="0">
                <a:solidFill>
                  <a:srgbClr val="4F0F61"/>
                </a:solidFill>
                <a:latin typeface="Arial Rounded MT Bold" panose="020F0704030504030204" pitchFamily="34" charset="0"/>
                <a:cs typeface="Calibri" panose="020F0502020204030204" pitchFamily="34" charset="0"/>
              </a:rPr>
              <a:t>Sutton and Erdington		2.   Ladywood and Perry Barr</a:t>
            </a:r>
          </a:p>
          <a:p>
            <a:pPr marL="342900" indent="-342900">
              <a:buAutoNum type="arabicPeriod" startAt="3"/>
            </a:pPr>
            <a:r>
              <a:rPr lang="en-GB" dirty="0">
                <a:solidFill>
                  <a:srgbClr val="4F0F61"/>
                </a:solidFill>
                <a:latin typeface="Arial Rounded MT Bold" panose="020F0704030504030204" pitchFamily="34" charset="0"/>
                <a:cs typeface="Calibri" panose="020F0502020204030204" pitchFamily="34" charset="0"/>
              </a:rPr>
              <a:t>Hodge Hill and Yardley		4.   Hall Green and Selly Oak</a:t>
            </a:r>
          </a:p>
          <a:p>
            <a:r>
              <a:rPr lang="en-GB" dirty="0">
                <a:solidFill>
                  <a:srgbClr val="4F0F61"/>
                </a:solidFill>
                <a:latin typeface="Arial Rounded MT Bold" panose="020F0704030504030204" pitchFamily="34" charset="0"/>
                <a:cs typeface="Calibri" panose="020F0502020204030204" pitchFamily="34" charset="0"/>
              </a:rPr>
              <a:t>5.    Northfield and Edgbaston </a:t>
            </a:r>
          </a:p>
          <a:p>
            <a:endParaRPr lang="en-GB" sz="1600" dirty="0">
              <a:solidFill>
                <a:srgbClr val="4F0F61"/>
              </a:solidFill>
              <a:latin typeface="Arial Rounded MT Bold" panose="020F0704030504030204" pitchFamily="34" charset="0"/>
              <a:cs typeface="Calibri" panose="020F0502020204030204" pitchFamily="34" charset="0"/>
            </a:endParaRPr>
          </a:p>
        </p:txBody>
      </p:sp>
      <p:pic>
        <p:nvPicPr>
          <p:cNvPr id="293" name="Shape 293"/>
          <p:cNvPicPr preferRelativeResize="0"/>
          <p:nvPr/>
        </p:nvPicPr>
        <p:blipFill>
          <a:blip r:embed="rId5">
            <a:alphaModFix/>
          </a:blip>
          <a:stretch>
            <a:fillRect/>
          </a:stretch>
        </p:blipFill>
        <p:spPr>
          <a:xfrm rot="-8518129">
            <a:off x="-621307" y="2577068"/>
            <a:ext cx="3601239" cy="3075462"/>
          </a:xfrm>
          <a:prstGeom prst="rect">
            <a:avLst/>
          </a:prstGeom>
          <a:noFill/>
          <a:ln>
            <a:noFill/>
          </a:ln>
        </p:spPr>
      </p:pic>
    </p:spTree>
    <p:extLst>
      <p:ext uri="{BB962C8B-B14F-4D97-AF65-F5344CB8AC3E}">
        <p14:creationId xmlns:p14="http://schemas.microsoft.com/office/powerpoint/2010/main" val="19242603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Shape 291"/>
          <p:cNvSpPr txBox="1"/>
          <p:nvPr/>
        </p:nvSpPr>
        <p:spPr>
          <a:xfrm>
            <a:off x="-13525" y="125"/>
            <a:ext cx="9157500" cy="5143499"/>
          </a:xfrm>
          <a:prstGeom prst="rect">
            <a:avLst/>
          </a:prstGeom>
          <a:solidFill>
            <a:schemeClr val="bg1"/>
          </a:solidFill>
          <a:ln>
            <a:noFill/>
          </a:ln>
        </p:spPr>
        <p:txBody>
          <a:bodyPr lIns="91425" tIns="91425" rIns="91425" bIns="91425" anchor="t" anchorCtr="0">
            <a:noAutofit/>
          </a:bodyPr>
          <a:lstStyle/>
          <a:p>
            <a:pPr lvl="0" rtl="0">
              <a:spcBef>
                <a:spcPts val="0"/>
              </a:spcBef>
              <a:buNone/>
            </a:pPr>
            <a:endParaRPr/>
          </a:p>
        </p:txBody>
      </p:sp>
      <p:sp>
        <p:nvSpPr>
          <p:cNvPr id="292" name="Shape 292"/>
          <p:cNvSpPr txBox="1"/>
          <p:nvPr/>
        </p:nvSpPr>
        <p:spPr>
          <a:xfrm>
            <a:off x="-13650" y="4345600"/>
            <a:ext cx="9157500" cy="797699"/>
          </a:xfrm>
          <a:prstGeom prst="rect">
            <a:avLst/>
          </a:prstGeom>
          <a:solidFill>
            <a:srgbClr val="46004E"/>
          </a:solidFill>
          <a:ln>
            <a:noFill/>
          </a:ln>
        </p:spPr>
        <p:txBody>
          <a:bodyPr lIns="91425" tIns="91425" rIns="91425" bIns="91425" anchor="t" anchorCtr="0">
            <a:noAutofit/>
          </a:bodyPr>
          <a:lstStyle/>
          <a:p>
            <a:pPr lvl="0" rtl="0">
              <a:spcBef>
                <a:spcPts val="0"/>
              </a:spcBef>
              <a:buNone/>
            </a:pPr>
            <a:endParaRPr/>
          </a:p>
        </p:txBody>
      </p:sp>
      <p:pic>
        <p:nvPicPr>
          <p:cNvPr id="294" name="Shape 294"/>
          <p:cNvPicPr preferRelativeResize="0"/>
          <p:nvPr/>
        </p:nvPicPr>
        <p:blipFill>
          <a:blip r:embed="rId3">
            <a:alphaModFix/>
          </a:blip>
          <a:stretch>
            <a:fillRect/>
          </a:stretch>
        </p:blipFill>
        <p:spPr>
          <a:xfrm>
            <a:off x="3986125" y="3771650"/>
            <a:ext cx="1171725" cy="1171725"/>
          </a:xfrm>
          <a:prstGeom prst="rect">
            <a:avLst/>
          </a:prstGeom>
          <a:noFill/>
          <a:ln>
            <a:noFill/>
          </a:ln>
        </p:spPr>
      </p:pic>
      <p:sp>
        <p:nvSpPr>
          <p:cNvPr id="298" name="Shape 298"/>
          <p:cNvSpPr txBox="1"/>
          <p:nvPr/>
        </p:nvSpPr>
        <p:spPr>
          <a:xfrm>
            <a:off x="367900" y="2012675"/>
            <a:ext cx="3426599" cy="843900"/>
          </a:xfrm>
          <a:prstGeom prst="rect">
            <a:avLst/>
          </a:prstGeom>
          <a:noFill/>
          <a:ln>
            <a:noFill/>
          </a:ln>
        </p:spPr>
        <p:txBody>
          <a:bodyPr lIns="91425" tIns="91425" rIns="91425" bIns="91425" anchor="t" anchorCtr="0">
            <a:noAutofit/>
          </a:bodyPr>
          <a:lstStyle/>
          <a:p>
            <a:pPr>
              <a:spcBef>
                <a:spcPts val="0"/>
              </a:spcBef>
              <a:buNone/>
            </a:pPr>
            <a:endParaRPr/>
          </a:p>
        </p:txBody>
      </p:sp>
      <p:sp>
        <p:nvSpPr>
          <p:cNvPr id="8" name="Text Placeholder 7">
            <a:extLst>
              <a:ext uri="{FF2B5EF4-FFF2-40B4-BE49-F238E27FC236}">
                <a16:creationId xmlns:a16="http://schemas.microsoft.com/office/drawing/2014/main" id="{FD9E9677-A448-4224-B1C0-1392B22EFA16}"/>
              </a:ext>
            </a:extLst>
          </p:cNvPr>
          <p:cNvSpPr>
            <a:spLocks noGrp="1"/>
          </p:cNvSpPr>
          <p:nvPr>
            <p:ph type="body" idx="1"/>
          </p:nvPr>
        </p:nvSpPr>
        <p:spPr>
          <a:xfrm>
            <a:off x="195942" y="164286"/>
            <a:ext cx="8520599" cy="791551"/>
          </a:xfrm>
        </p:spPr>
        <p:txBody>
          <a:bodyPr>
            <a:normAutofit/>
          </a:bodyPr>
          <a:lstStyle/>
          <a:p>
            <a:pPr marL="0" lvl="0" indent="0">
              <a:lnSpc>
                <a:spcPct val="100000"/>
              </a:lnSpc>
              <a:spcAft>
                <a:spcPts val="0"/>
              </a:spcAft>
              <a:buClrTx/>
              <a:buSzTx/>
              <a:buNone/>
            </a:pPr>
            <a:r>
              <a:rPr lang="en-GB" sz="3200" b="1" dirty="0">
                <a:solidFill>
                  <a:srgbClr val="4F0F61"/>
                </a:solidFill>
                <a:latin typeface="Arial Rounded MT Bold" panose="020F0704030504030204" pitchFamily="34" charset="0"/>
                <a:ea typeface="Roboto"/>
                <a:cs typeface="Calibri" panose="020F0502020204030204" pitchFamily="34" charset="0"/>
                <a:sym typeface="Roboto"/>
              </a:rPr>
              <a:t>Lot 2: Training for Carers…</a:t>
            </a:r>
            <a:endParaRPr lang="en-GB" sz="3200" dirty="0">
              <a:latin typeface="Arial Rounded MT Bold" panose="020F0704030504030204" pitchFamily="34" charset="0"/>
              <a:cs typeface="Calibri" panose="020F0502020204030204" pitchFamily="34" charset="0"/>
            </a:endParaRPr>
          </a:p>
        </p:txBody>
      </p:sp>
      <p:pic>
        <p:nvPicPr>
          <p:cNvPr id="11" name="Picture 10">
            <a:extLst>
              <a:ext uri="{FF2B5EF4-FFF2-40B4-BE49-F238E27FC236}">
                <a16:creationId xmlns:a16="http://schemas.microsoft.com/office/drawing/2014/main" id="{F5B5F3F4-8BBE-46BE-9C4D-FA31A8DF878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08542" y="3852751"/>
            <a:ext cx="1113116" cy="1113116"/>
          </a:xfrm>
          <a:prstGeom prst="rect">
            <a:avLst/>
          </a:prstGeom>
        </p:spPr>
      </p:pic>
      <p:sp>
        <p:nvSpPr>
          <p:cNvPr id="12" name="Shape 195"/>
          <p:cNvSpPr txBox="1"/>
          <p:nvPr/>
        </p:nvSpPr>
        <p:spPr>
          <a:xfrm>
            <a:off x="196350" y="760853"/>
            <a:ext cx="8875932" cy="2833365"/>
          </a:xfrm>
          <a:prstGeom prst="rect">
            <a:avLst/>
          </a:prstGeom>
          <a:noFill/>
          <a:ln>
            <a:noFill/>
          </a:ln>
        </p:spPr>
        <p:txBody>
          <a:bodyPr lIns="91425" tIns="91425" rIns="91425" bIns="91425" anchor="t" anchorCtr="0">
            <a:noAutofit/>
          </a:bodyPr>
          <a:lstStyle/>
          <a:p>
            <a:r>
              <a:rPr lang="en-GB" b="1" dirty="0">
                <a:solidFill>
                  <a:srgbClr val="4F0F61"/>
                </a:solidFill>
                <a:latin typeface="Arial Rounded MT Bold" panose="020F0704030504030204" pitchFamily="34" charset="0"/>
                <a:cs typeface="Calibri" panose="020F0502020204030204" pitchFamily="34" charset="0"/>
              </a:rPr>
              <a:t>Key Outcomes:</a:t>
            </a:r>
          </a:p>
          <a:p>
            <a:r>
              <a:rPr lang="en-GB" dirty="0">
                <a:solidFill>
                  <a:srgbClr val="4F0F61"/>
                </a:solidFill>
                <a:latin typeface="Arial Rounded MT Bold" panose="020F0704030504030204" pitchFamily="34" charset="0"/>
                <a:cs typeface="Calibri" panose="020F0502020204030204" pitchFamily="34" charset="0"/>
              </a:rPr>
              <a:t>•  Carers have an increased awareness and understanding of dementia</a:t>
            </a:r>
          </a:p>
          <a:p>
            <a:r>
              <a:rPr lang="en-GB" dirty="0">
                <a:solidFill>
                  <a:srgbClr val="4F0F61"/>
                </a:solidFill>
                <a:latin typeface="Arial Rounded MT Bold" panose="020F0704030504030204" pitchFamily="34" charset="0"/>
                <a:cs typeface="Calibri" panose="020F0502020204030204" pitchFamily="34" charset="0"/>
              </a:rPr>
              <a:t>•  Carers can access practical guidance that assists people in living day-to-day with dementia (this should include understanding behaviours, managing personal care safely, infection awareness, reminisce)</a:t>
            </a:r>
          </a:p>
          <a:p>
            <a:r>
              <a:rPr lang="en-GB" dirty="0">
                <a:solidFill>
                  <a:srgbClr val="4F0F61"/>
                </a:solidFill>
                <a:latin typeface="Arial Rounded MT Bold" panose="020F0704030504030204" pitchFamily="34" charset="0"/>
                <a:cs typeface="Calibri" panose="020F0502020204030204" pitchFamily="34" charset="0"/>
              </a:rPr>
              <a:t>•  Carers better equipped to stay connected thus reducing the risk of social isolation</a:t>
            </a:r>
          </a:p>
          <a:p>
            <a:r>
              <a:rPr lang="en-GB" dirty="0">
                <a:solidFill>
                  <a:srgbClr val="4F0F61"/>
                </a:solidFill>
                <a:latin typeface="Arial Rounded MT Bold" panose="020F0704030504030204" pitchFamily="34" charset="0"/>
                <a:cs typeface="Calibri" panose="020F0502020204030204" pitchFamily="34" charset="0"/>
              </a:rPr>
              <a:t>•  Carers better informed about financial benefits and entitlements</a:t>
            </a:r>
          </a:p>
          <a:p>
            <a:r>
              <a:rPr lang="en-GB" dirty="0">
                <a:solidFill>
                  <a:srgbClr val="4F0F61"/>
                </a:solidFill>
                <a:latin typeface="Arial Rounded MT Bold" panose="020F0704030504030204" pitchFamily="34" charset="0"/>
                <a:cs typeface="Calibri" panose="020F0502020204030204" pitchFamily="34" charset="0"/>
              </a:rPr>
              <a:t>•  Carers able to plan with, and for the person they care for, now and in the future (this should include Power of Attorney and revoking a driving license)</a:t>
            </a:r>
          </a:p>
          <a:p>
            <a:endParaRPr lang="en-GB" dirty="0">
              <a:solidFill>
                <a:srgbClr val="4F0F61"/>
              </a:solidFill>
              <a:latin typeface="Arial Rounded MT Bold" panose="020F0704030504030204" pitchFamily="34" charset="0"/>
              <a:cs typeface="Calibri" panose="020F0502020204030204" pitchFamily="34" charset="0"/>
            </a:endParaRPr>
          </a:p>
          <a:p>
            <a:r>
              <a:rPr lang="en-GB" dirty="0">
                <a:solidFill>
                  <a:srgbClr val="4F0F61"/>
                </a:solidFill>
                <a:latin typeface="Arial Rounded MT Bold" panose="020F0704030504030204" pitchFamily="34" charset="0"/>
                <a:cs typeface="Calibri" panose="020F0502020204030204" pitchFamily="34" charset="0"/>
              </a:rPr>
              <a:t>Any training program will need to take into account the differing needs and situations of carers including working carers who may have limited availability to attend a regular training class during office hours.</a:t>
            </a:r>
          </a:p>
          <a:p>
            <a:endParaRPr lang="en-GB" sz="1600" dirty="0">
              <a:solidFill>
                <a:srgbClr val="4F0F61"/>
              </a:solidFill>
              <a:latin typeface="Arial Rounded MT Bold" panose="020F0704030504030204" pitchFamily="34" charset="0"/>
              <a:cs typeface="Calibri" panose="020F0502020204030204" pitchFamily="34" charset="0"/>
            </a:endParaRPr>
          </a:p>
        </p:txBody>
      </p:sp>
      <p:pic>
        <p:nvPicPr>
          <p:cNvPr id="293" name="Shape 293"/>
          <p:cNvPicPr preferRelativeResize="0"/>
          <p:nvPr/>
        </p:nvPicPr>
        <p:blipFill>
          <a:blip r:embed="rId5">
            <a:alphaModFix/>
          </a:blip>
          <a:stretch>
            <a:fillRect/>
          </a:stretch>
        </p:blipFill>
        <p:spPr>
          <a:xfrm rot="-8518129">
            <a:off x="-621307" y="2577068"/>
            <a:ext cx="3601239" cy="3075462"/>
          </a:xfrm>
          <a:prstGeom prst="rect">
            <a:avLst/>
          </a:prstGeom>
          <a:noFill/>
          <a:ln>
            <a:noFill/>
          </a:ln>
        </p:spPr>
      </p:pic>
    </p:spTree>
    <p:extLst>
      <p:ext uri="{BB962C8B-B14F-4D97-AF65-F5344CB8AC3E}">
        <p14:creationId xmlns:p14="http://schemas.microsoft.com/office/powerpoint/2010/main" val="16882790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Shape 291"/>
          <p:cNvSpPr txBox="1"/>
          <p:nvPr/>
        </p:nvSpPr>
        <p:spPr>
          <a:xfrm>
            <a:off x="-13525" y="125"/>
            <a:ext cx="9157500" cy="5143499"/>
          </a:xfrm>
          <a:prstGeom prst="rect">
            <a:avLst/>
          </a:prstGeom>
          <a:solidFill>
            <a:schemeClr val="bg1"/>
          </a:solidFill>
          <a:ln>
            <a:noFill/>
          </a:ln>
        </p:spPr>
        <p:txBody>
          <a:bodyPr lIns="91425" tIns="91425" rIns="91425" bIns="91425" anchor="t" anchorCtr="0">
            <a:noAutofit/>
          </a:bodyPr>
          <a:lstStyle/>
          <a:p>
            <a:pPr lvl="0" rtl="0">
              <a:spcBef>
                <a:spcPts val="0"/>
              </a:spcBef>
              <a:buNone/>
            </a:pPr>
            <a:endParaRPr/>
          </a:p>
        </p:txBody>
      </p:sp>
      <p:sp>
        <p:nvSpPr>
          <p:cNvPr id="292" name="Shape 292"/>
          <p:cNvSpPr txBox="1"/>
          <p:nvPr/>
        </p:nvSpPr>
        <p:spPr>
          <a:xfrm>
            <a:off x="-13650" y="4345600"/>
            <a:ext cx="9157500" cy="797699"/>
          </a:xfrm>
          <a:prstGeom prst="rect">
            <a:avLst/>
          </a:prstGeom>
          <a:solidFill>
            <a:srgbClr val="46004E"/>
          </a:solidFill>
          <a:ln>
            <a:noFill/>
          </a:ln>
        </p:spPr>
        <p:txBody>
          <a:bodyPr lIns="91425" tIns="91425" rIns="91425" bIns="91425" anchor="t" anchorCtr="0">
            <a:noAutofit/>
          </a:bodyPr>
          <a:lstStyle/>
          <a:p>
            <a:pPr lvl="0" rtl="0">
              <a:spcBef>
                <a:spcPts val="0"/>
              </a:spcBef>
              <a:buNone/>
            </a:pPr>
            <a:endParaRPr/>
          </a:p>
        </p:txBody>
      </p:sp>
      <p:pic>
        <p:nvPicPr>
          <p:cNvPr id="294" name="Shape 294"/>
          <p:cNvPicPr preferRelativeResize="0"/>
          <p:nvPr/>
        </p:nvPicPr>
        <p:blipFill>
          <a:blip r:embed="rId3">
            <a:alphaModFix/>
          </a:blip>
          <a:stretch>
            <a:fillRect/>
          </a:stretch>
        </p:blipFill>
        <p:spPr>
          <a:xfrm>
            <a:off x="3986125" y="3771650"/>
            <a:ext cx="1171725" cy="1171725"/>
          </a:xfrm>
          <a:prstGeom prst="rect">
            <a:avLst/>
          </a:prstGeom>
          <a:noFill/>
          <a:ln>
            <a:noFill/>
          </a:ln>
        </p:spPr>
      </p:pic>
      <p:sp>
        <p:nvSpPr>
          <p:cNvPr id="298" name="Shape 298"/>
          <p:cNvSpPr txBox="1"/>
          <p:nvPr/>
        </p:nvSpPr>
        <p:spPr>
          <a:xfrm>
            <a:off x="367900" y="2012675"/>
            <a:ext cx="3426599" cy="843900"/>
          </a:xfrm>
          <a:prstGeom prst="rect">
            <a:avLst/>
          </a:prstGeom>
          <a:noFill/>
          <a:ln>
            <a:noFill/>
          </a:ln>
        </p:spPr>
        <p:txBody>
          <a:bodyPr lIns="91425" tIns="91425" rIns="91425" bIns="91425" anchor="t" anchorCtr="0">
            <a:noAutofit/>
          </a:bodyPr>
          <a:lstStyle/>
          <a:p>
            <a:pPr>
              <a:spcBef>
                <a:spcPts val="0"/>
              </a:spcBef>
              <a:buNone/>
            </a:pPr>
            <a:endParaRPr/>
          </a:p>
        </p:txBody>
      </p:sp>
      <p:sp>
        <p:nvSpPr>
          <p:cNvPr id="8" name="Text Placeholder 7">
            <a:extLst>
              <a:ext uri="{FF2B5EF4-FFF2-40B4-BE49-F238E27FC236}">
                <a16:creationId xmlns:a16="http://schemas.microsoft.com/office/drawing/2014/main" id="{FD9E9677-A448-4224-B1C0-1392B22EFA16}"/>
              </a:ext>
            </a:extLst>
          </p:cNvPr>
          <p:cNvSpPr>
            <a:spLocks noGrp="1"/>
          </p:cNvSpPr>
          <p:nvPr>
            <p:ph type="body" idx="1"/>
          </p:nvPr>
        </p:nvSpPr>
        <p:spPr>
          <a:xfrm>
            <a:off x="195942" y="164286"/>
            <a:ext cx="8520599" cy="791551"/>
          </a:xfrm>
        </p:spPr>
        <p:txBody>
          <a:bodyPr>
            <a:normAutofit/>
          </a:bodyPr>
          <a:lstStyle/>
          <a:p>
            <a:pPr marL="0" lvl="0" indent="0">
              <a:lnSpc>
                <a:spcPct val="100000"/>
              </a:lnSpc>
              <a:spcAft>
                <a:spcPts val="0"/>
              </a:spcAft>
              <a:buClrTx/>
              <a:buSzTx/>
              <a:buNone/>
            </a:pPr>
            <a:r>
              <a:rPr lang="en-GB" sz="3200" b="1" dirty="0">
                <a:solidFill>
                  <a:srgbClr val="4F0F61"/>
                </a:solidFill>
                <a:latin typeface="Arial Rounded MT Bold" panose="020F0704030504030204" pitchFamily="34" charset="0"/>
                <a:ea typeface="Roboto"/>
                <a:cs typeface="Calibri" panose="020F0502020204030204" pitchFamily="34" charset="0"/>
                <a:sym typeface="Roboto"/>
              </a:rPr>
              <a:t>Lot 3: Assistive Technology…</a:t>
            </a:r>
            <a:endParaRPr lang="en-GB" sz="3200" dirty="0">
              <a:latin typeface="Arial Rounded MT Bold" panose="020F0704030504030204" pitchFamily="34" charset="0"/>
              <a:cs typeface="Calibri" panose="020F0502020204030204" pitchFamily="34" charset="0"/>
            </a:endParaRPr>
          </a:p>
        </p:txBody>
      </p:sp>
      <p:pic>
        <p:nvPicPr>
          <p:cNvPr id="11" name="Picture 10">
            <a:extLst>
              <a:ext uri="{FF2B5EF4-FFF2-40B4-BE49-F238E27FC236}">
                <a16:creationId xmlns:a16="http://schemas.microsoft.com/office/drawing/2014/main" id="{F5B5F3F4-8BBE-46BE-9C4D-FA31A8DF878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08542" y="3852751"/>
            <a:ext cx="1113116" cy="1113116"/>
          </a:xfrm>
          <a:prstGeom prst="rect">
            <a:avLst/>
          </a:prstGeom>
        </p:spPr>
      </p:pic>
      <p:sp>
        <p:nvSpPr>
          <p:cNvPr id="12" name="Shape 195"/>
          <p:cNvSpPr txBox="1"/>
          <p:nvPr/>
        </p:nvSpPr>
        <p:spPr>
          <a:xfrm>
            <a:off x="195942" y="651310"/>
            <a:ext cx="8947908" cy="2833365"/>
          </a:xfrm>
          <a:prstGeom prst="rect">
            <a:avLst/>
          </a:prstGeom>
          <a:noFill/>
          <a:ln>
            <a:noFill/>
          </a:ln>
        </p:spPr>
        <p:txBody>
          <a:bodyPr lIns="91425" tIns="91425" rIns="91425" bIns="91425" anchor="t" anchorCtr="0">
            <a:noAutofit/>
          </a:bodyPr>
          <a:lstStyle/>
          <a:p>
            <a:r>
              <a:rPr lang="en-GB" sz="1600" i="1" dirty="0">
                <a:solidFill>
                  <a:srgbClr val="4F0F61"/>
                </a:solidFill>
                <a:latin typeface="Arial Rounded MT Bold" panose="020F0704030504030204" pitchFamily="34" charset="0"/>
                <a:cs typeface="Calibri" panose="020F0502020204030204" pitchFamily="34" charset="0"/>
              </a:rPr>
              <a:t>…</a:t>
            </a:r>
            <a:r>
              <a:rPr lang="en-GB" i="1" dirty="0">
                <a:solidFill>
                  <a:srgbClr val="4F0F61"/>
                </a:solidFill>
                <a:latin typeface="Arial Rounded MT Bold" panose="020F0704030504030204" pitchFamily="34" charset="0"/>
                <a:cs typeface="Calibri" panose="020F0502020204030204" pitchFamily="34" charset="0"/>
              </a:rPr>
              <a:t> We believe better use of technologies and equipment can make a real difference to people living with dementia and their carers </a:t>
            </a:r>
          </a:p>
          <a:p>
            <a:r>
              <a:rPr lang="en-GB" b="1" dirty="0">
                <a:solidFill>
                  <a:srgbClr val="4F0F61"/>
                </a:solidFill>
                <a:latin typeface="Arial Rounded MT Bold" panose="020F0704030504030204" pitchFamily="34" charset="0"/>
                <a:cs typeface="Calibri" panose="020F0502020204030204" pitchFamily="34" charset="0"/>
              </a:rPr>
              <a:t>Key Outcomes:</a:t>
            </a:r>
          </a:p>
          <a:p>
            <a:pPr marL="285750" indent="-285750">
              <a:buFont typeface="Arial" panose="020B0604020202020204" pitchFamily="34" charset="0"/>
              <a:buChar char="•"/>
            </a:pPr>
            <a:r>
              <a:rPr lang="en-GB" dirty="0">
                <a:solidFill>
                  <a:srgbClr val="4F0F61"/>
                </a:solidFill>
                <a:latin typeface="Arial Rounded MT Bold" panose="020F0704030504030204" pitchFamily="34" charset="0"/>
                <a:cs typeface="Calibri" panose="020F0502020204030204" pitchFamily="34" charset="0"/>
              </a:rPr>
              <a:t>People living with dementia maintain greater independence, stay active and safe community</a:t>
            </a:r>
          </a:p>
          <a:p>
            <a:pPr marL="285750" indent="-285750">
              <a:buFont typeface="Arial" panose="020B0604020202020204" pitchFamily="34" charset="0"/>
              <a:buChar char="•"/>
            </a:pPr>
            <a:r>
              <a:rPr lang="en-GB" dirty="0">
                <a:solidFill>
                  <a:srgbClr val="4F0F61"/>
                </a:solidFill>
                <a:latin typeface="Arial Rounded MT Bold" panose="020F0704030504030204" pitchFamily="34" charset="0"/>
                <a:cs typeface="Calibri" panose="020F0502020204030204" pitchFamily="34" charset="0"/>
              </a:rPr>
              <a:t>Local carers are better informed about what’s available including through the NHS and Social Care but also what gadgets, equipment and technology can be purchased and where.</a:t>
            </a:r>
          </a:p>
          <a:p>
            <a:pPr marL="285750" indent="-285750">
              <a:buFont typeface="Arial" panose="020B0604020202020204" pitchFamily="34" charset="0"/>
              <a:buChar char="•"/>
            </a:pPr>
            <a:r>
              <a:rPr lang="en-GB" dirty="0">
                <a:solidFill>
                  <a:srgbClr val="4F0F61"/>
                </a:solidFill>
                <a:latin typeface="Arial Rounded MT Bold" panose="020F0704030504030204" pitchFamily="34" charset="0"/>
                <a:cs typeface="Calibri" panose="020F0502020204030204" pitchFamily="34" charset="0"/>
              </a:rPr>
              <a:t>Carers have greater peace of mind and maintain a positive caring role</a:t>
            </a:r>
          </a:p>
          <a:p>
            <a:endParaRPr lang="en-GB" i="1" dirty="0">
              <a:solidFill>
                <a:srgbClr val="4F0F61"/>
              </a:solidFill>
              <a:latin typeface="Arial Rounded MT Bold" panose="020F0704030504030204" pitchFamily="34" charset="0"/>
              <a:cs typeface="Calibri" panose="020F0502020204030204" pitchFamily="34" charset="0"/>
            </a:endParaRPr>
          </a:p>
          <a:p>
            <a:r>
              <a:rPr lang="en-GB" dirty="0">
                <a:solidFill>
                  <a:srgbClr val="4F0F61"/>
                </a:solidFill>
                <a:latin typeface="Arial Rounded MT Bold" panose="020F0704030504030204" pitchFamily="34" charset="0"/>
                <a:cs typeface="Calibri" panose="020F0502020204030204" pitchFamily="34" charset="0"/>
              </a:rPr>
              <a:t>Assistive Technology includes equipment, devices and systems that maintain or improve a person’s ability manage day-to-day life safely. It is wide ranging and can be supportive in many ways including:</a:t>
            </a:r>
          </a:p>
          <a:p>
            <a:r>
              <a:rPr lang="en-GB" dirty="0">
                <a:solidFill>
                  <a:srgbClr val="4F0F61"/>
                </a:solidFill>
                <a:latin typeface="Arial Rounded MT Bold" panose="020F0704030504030204" pitchFamily="34" charset="0"/>
                <a:cs typeface="Calibri" panose="020F0502020204030204" pitchFamily="34" charset="0"/>
              </a:rPr>
              <a:t>•  Memory issues and managing tasks</a:t>
            </a:r>
          </a:p>
          <a:p>
            <a:r>
              <a:rPr lang="en-GB" dirty="0">
                <a:solidFill>
                  <a:srgbClr val="4F0F61"/>
                </a:solidFill>
                <a:latin typeface="Arial Rounded MT Bold" panose="020F0704030504030204" pitchFamily="34" charset="0"/>
                <a:cs typeface="Calibri" panose="020F0502020204030204" pitchFamily="34" charset="0"/>
              </a:rPr>
              <a:t>•  Communication, including speech and hearing</a:t>
            </a:r>
          </a:p>
          <a:p>
            <a:r>
              <a:rPr lang="en-GB" dirty="0">
                <a:solidFill>
                  <a:srgbClr val="4F0F61"/>
                </a:solidFill>
                <a:latin typeface="Arial Rounded MT Bold" panose="020F0704030504030204" pitchFamily="34" charset="0"/>
                <a:cs typeface="Calibri" panose="020F0502020204030204" pitchFamily="34" charset="0"/>
              </a:rPr>
              <a:t>•  Mobility</a:t>
            </a:r>
          </a:p>
          <a:p>
            <a:r>
              <a:rPr lang="en-GB" dirty="0">
                <a:solidFill>
                  <a:srgbClr val="4F0F61"/>
                </a:solidFill>
                <a:latin typeface="Arial Rounded MT Bold" panose="020F0704030504030204" pitchFamily="34" charset="0"/>
                <a:cs typeface="Calibri" panose="020F0502020204030204" pitchFamily="34" charset="0"/>
              </a:rPr>
              <a:t>•  Keeping safe at home and in the community</a:t>
            </a:r>
          </a:p>
          <a:p>
            <a:r>
              <a:rPr lang="en-GB" dirty="0">
                <a:solidFill>
                  <a:srgbClr val="4F0F61"/>
                </a:solidFill>
                <a:latin typeface="Arial Rounded MT Bold" panose="020F0704030504030204" pitchFamily="34" charset="0"/>
                <a:cs typeface="Calibri" panose="020F0502020204030204" pitchFamily="34" charset="0"/>
              </a:rPr>
              <a:t>•  Maintaining independence and self-confidence</a:t>
            </a:r>
          </a:p>
          <a:p>
            <a:r>
              <a:rPr lang="en-GB" dirty="0">
                <a:solidFill>
                  <a:srgbClr val="4F0F61"/>
                </a:solidFill>
                <a:latin typeface="Arial Rounded MT Bold" panose="020F0704030504030204" pitchFamily="34" charset="0"/>
                <a:cs typeface="Calibri" panose="020F0502020204030204" pitchFamily="34" charset="0"/>
              </a:rPr>
              <a:t>•  Keeping socially active.</a:t>
            </a:r>
          </a:p>
          <a:p>
            <a:endParaRPr lang="en-GB" dirty="0">
              <a:solidFill>
                <a:srgbClr val="4F0F61"/>
              </a:solidFill>
              <a:latin typeface="Arial Rounded MT Bold" panose="020F0704030504030204" pitchFamily="34" charset="0"/>
              <a:cs typeface="Calibri" panose="020F0502020204030204" pitchFamily="34" charset="0"/>
            </a:endParaRPr>
          </a:p>
        </p:txBody>
      </p:sp>
      <p:pic>
        <p:nvPicPr>
          <p:cNvPr id="293" name="Shape 293"/>
          <p:cNvPicPr preferRelativeResize="0"/>
          <p:nvPr/>
        </p:nvPicPr>
        <p:blipFill>
          <a:blip r:embed="rId5">
            <a:alphaModFix/>
          </a:blip>
          <a:stretch>
            <a:fillRect/>
          </a:stretch>
        </p:blipFill>
        <p:spPr>
          <a:xfrm rot="-8518129">
            <a:off x="-630271" y="2603963"/>
            <a:ext cx="3601239" cy="3075462"/>
          </a:xfrm>
          <a:prstGeom prst="rect">
            <a:avLst/>
          </a:prstGeom>
          <a:noFill/>
          <a:ln>
            <a:noFill/>
          </a:ln>
        </p:spPr>
      </p:pic>
    </p:spTree>
    <p:extLst>
      <p:ext uri="{BB962C8B-B14F-4D97-AF65-F5344CB8AC3E}">
        <p14:creationId xmlns:p14="http://schemas.microsoft.com/office/powerpoint/2010/main" val="10020255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Shape 291"/>
          <p:cNvSpPr txBox="1"/>
          <p:nvPr/>
        </p:nvSpPr>
        <p:spPr>
          <a:xfrm>
            <a:off x="-13525" y="126"/>
            <a:ext cx="9157500" cy="5143499"/>
          </a:xfrm>
          <a:prstGeom prst="rect">
            <a:avLst/>
          </a:prstGeom>
          <a:solidFill>
            <a:schemeClr val="bg1"/>
          </a:solidFill>
          <a:ln>
            <a:noFill/>
          </a:ln>
        </p:spPr>
        <p:txBody>
          <a:bodyPr lIns="91425" tIns="91425" rIns="91425" bIns="91425" anchor="t" anchorCtr="0">
            <a:noAutofit/>
          </a:bodyPr>
          <a:lstStyle/>
          <a:p>
            <a:pPr defTabSz="914378"/>
            <a:endParaRPr/>
          </a:p>
        </p:txBody>
      </p:sp>
      <p:sp>
        <p:nvSpPr>
          <p:cNvPr id="292" name="Shape 292"/>
          <p:cNvSpPr txBox="1"/>
          <p:nvPr/>
        </p:nvSpPr>
        <p:spPr>
          <a:xfrm>
            <a:off x="-13650" y="4345601"/>
            <a:ext cx="9157500" cy="797699"/>
          </a:xfrm>
          <a:prstGeom prst="rect">
            <a:avLst/>
          </a:prstGeom>
          <a:solidFill>
            <a:srgbClr val="46004E"/>
          </a:solidFill>
          <a:ln>
            <a:noFill/>
          </a:ln>
        </p:spPr>
        <p:txBody>
          <a:bodyPr lIns="91425" tIns="91425" rIns="91425" bIns="91425" anchor="t" anchorCtr="0">
            <a:noAutofit/>
          </a:bodyPr>
          <a:lstStyle/>
          <a:p>
            <a:pPr defTabSz="914378"/>
            <a:endParaRPr/>
          </a:p>
        </p:txBody>
      </p:sp>
      <p:pic>
        <p:nvPicPr>
          <p:cNvPr id="294" name="Shape 294"/>
          <p:cNvPicPr preferRelativeResize="0"/>
          <p:nvPr/>
        </p:nvPicPr>
        <p:blipFill>
          <a:blip r:embed="rId3">
            <a:alphaModFix/>
          </a:blip>
          <a:stretch>
            <a:fillRect/>
          </a:stretch>
        </p:blipFill>
        <p:spPr>
          <a:xfrm>
            <a:off x="3986126" y="3771650"/>
            <a:ext cx="1171725" cy="1171725"/>
          </a:xfrm>
          <a:prstGeom prst="rect">
            <a:avLst/>
          </a:prstGeom>
          <a:noFill/>
          <a:ln>
            <a:noFill/>
          </a:ln>
        </p:spPr>
      </p:pic>
      <p:sp>
        <p:nvSpPr>
          <p:cNvPr id="298" name="Shape 298"/>
          <p:cNvSpPr txBox="1"/>
          <p:nvPr/>
        </p:nvSpPr>
        <p:spPr>
          <a:xfrm>
            <a:off x="367901" y="2012675"/>
            <a:ext cx="3426599" cy="843900"/>
          </a:xfrm>
          <a:prstGeom prst="rect">
            <a:avLst/>
          </a:prstGeom>
          <a:noFill/>
          <a:ln>
            <a:noFill/>
          </a:ln>
        </p:spPr>
        <p:txBody>
          <a:bodyPr lIns="91425" tIns="91425" rIns="91425" bIns="91425" anchor="t" anchorCtr="0">
            <a:noAutofit/>
          </a:bodyPr>
          <a:lstStyle/>
          <a:p>
            <a:pPr defTabSz="914378"/>
            <a:endParaRPr/>
          </a:p>
        </p:txBody>
      </p:sp>
      <p:sp>
        <p:nvSpPr>
          <p:cNvPr id="8" name="Text Placeholder 7">
            <a:extLst>
              <a:ext uri="{FF2B5EF4-FFF2-40B4-BE49-F238E27FC236}">
                <a16:creationId xmlns:a16="http://schemas.microsoft.com/office/drawing/2014/main" id="{FD9E9677-A448-4224-B1C0-1392B22EFA16}"/>
              </a:ext>
            </a:extLst>
          </p:cNvPr>
          <p:cNvSpPr>
            <a:spLocks noGrp="1"/>
          </p:cNvSpPr>
          <p:nvPr>
            <p:ph type="body" idx="1"/>
          </p:nvPr>
        </p:nvSpPr>
        <p:spPr>
          <a:xfrm>
            <a:off x="195943" y="164287"/>
            <a:ext cx="8520599" cy="791551"/>
          </a:xfrm>
        </p:spPr>
        <p:txBody>
          <a:bodyPr>
            <a:normAutofit/>
          </a:bodyPr>
          <a:lstStyle/>
          <a:p>
            <a:pPr marL="0" indent="0">
              <a:buClrTx/>
              <a:buSzTx/>
              <a:buNone/>
            </a:pPr>
            <a:r>
              <a:rPr lang="en-GB" sz="3200" b="1" dirty="0">
                <a:solidFill>
                  <a:srgbClr val="4F0F61"/>
                </a:solidFill>
                <a:latin typeface="Arial Rounded MT Bold"/>
                <a:ea typeface="Roboto"/>
                <a:cs typeface="Calibri"/>
                <a:sym typeface="Roboto"/>
              </a:rPr>
              <a:t>Dementia Programme - Overview</a:t>
            </a:r>
            <a:endParaRPr lang="en-GB" sz="3200" dirty="0">
              <a:latin typeface="Arial Rounded MT Bold"/>
              <a:cs typeface="Calibri"/>
            </a:endParaRPr>
          </a:p>
        </p:txBody>
      </p:sp>
      <p:pic>
        <p:nvPicPr>
          <p:cNvPr id="11" name="Picture 10">
            <a:extLst>
              <a:ext uri="{FF2B5EF4-FFF2-40B4-BE49-F238E27FC236}">
                <a16:creationId xmlns:a16="http://schemas.microsoft.com/office/drawing/2014/main" id="{F5B5F3F4-8BBE-46BE-9C4D-FA31A8DF878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08543" y="3852751"/>
            <a:ext cx="1113116" cy="1113116"/>
          </a:xfrm>
          <a:prstGeom prst="rect">
            <a:avLst/>
          </a:prstGeom>
        </p:spPr>
      </p:pic>
      <p:sp>
        <p:nvSpPr>
          <p:cNvPr id="12" name="Shape 195"/>
          <p:cNvSpPr txBox="1"/>
          <p:nvPr/>
        </p:nvSpPr>
        <p:spPr>
          <a:xfrm>
            <a:off x="251688" y="863129"/>
            <a:ext cx="8734181" cy="2833365"/>
          </a:xfrm>
          <a:prstGeom prst="rect">
            <a:avLst/>
          </a:prstGeom>
          <a:noFill/>
          <a:ln>
            <a:noFill/>
          </a:ln>
        </p:spPr>
        <p:txBody>
          <a:bodyPr lIns="91425" tIns="91425" rIns="91425" bIns="91425" anchor="t" anchorCtr="0">
            <a:noAutofit/>
          </a:bodyPr>
          <a:lstStyle/>
          <a:p>
            <a:pPr marL="257175" indent="-257175" defTabSz="914378">
              <a:buFont typeface="Arial" panose="020B0604020202020204" pitchFamily="34" charset="0"/>
              <a:buChar char="•"/>
            </a:pPr>
            <a:r>
              <a:rPr lang="en-GB" sz="1600" dirty="0">
                <a:solidFill>
                  <a:srgbClr val="4F0F61"/>
                </a:solidFill>
                <a:latin typeface="Arial Rounded MT Bold"/>
                <a:cs typeface="Calibri"/>
              </a:rPr>
              <a:t>Projects funded for 12 months with expectation of extension to March 2022</a:t>
            </a:r>
          </a:p>
          <a:p>
            <a:pPr marL="257175" indent="-257175" defTabSz="914378">
              <a:buFont typeface="Arial" panose="020B0604020202020204" pitchFamily="34" charset="0"/>
              <a:buChar char="•"/>
            </a:pPr>
            <a:endParaRPr lang="en-GB" sz="1600" dirty="0">
              <a:solidFill>
                <a:srgbClr val="4F0F61"/>
              </a:solidFill>
              <a:latin typeface="Arial Rounded MT Bold"/>
              <a:cs typeface="Calibri"/>
            </a:endParaRPr>
          </a:p>
          <a:p>
            <a:pPr marL="257175" indent="-257175" defTabSz="914378">
              <a:buFont typeface="Arial" panose="020B0604020202020204" pitchFamily="34" charset="0"/>
              <a:buChar char="•"/>
            </a:pPr>
            <a:r>
              <a:rPr lang="en-GB" sz="1600" dirty="0">
                <a:solidFill>
                  <a:srgbClr val="4F0F61"/>
                </a:solidFill>
                <a:latin typeface="Arial Rounded MT Bold"/>
                <a:cs typeface="Calibri"/>
              </a:rPr>
              <a:t>Successful projects will be </a:t>
            </a:r>
            <a:r>
              <a:rPr lang="en-GB" sz="1600" u="sng" dirty="0">
                <a:solidFill>
                  <a:srgbClr val="4F0F61"/>
                </a:solidFill>
                <a:latin typeface="Arial Rounded MT Bold"/>
                <a:cs typeface="Calibri"/>
              </a:rPr>
              <a:t>Grant</a:t>
            </a:r>
            <a:r>
              <a:rPr lang="en-GB" sz="1600" dirty="0">
                <a:solidFill>
                  <a:srgbClr val="4F0F61"/>
                </a:solidFill>
                <a:latin typeface="Arial Rounded MT Bold"/>
                <a:cs typeface="Calibri"/>
              </a:rPr>
              <a:t> funded   </a:t>
            </a:r>
          </a:p>
          <a:p>
            <a:pPr marL="257175" indent="-257175" defTabSz="914378">
              <a:buFont typeface="Arial" panose="020B0604020202020204" pitchFamily="34" charset="0"/>
              <a:buChar char="•"/>
            </a:pPr>
            <a:endParaRPr lang="en-GB" sz="1600" dirty="0">
              <a:solidFill>
                <a:srgbClr val="4F0F61"/>
              </a:solidFill>
              <a:latin typeface="Arial Rounded MT Bold"/>
              <a:cs typeface="Calibri"/>
            </a:endParaRPr>
          </a:p>
          <a:p>
            <a:pPr marL="270272" indent="-270272" defTabSz="914378">
              <a:buFont typeface="Arial" panose="020B0604020202020204" pitchFamily="34" charset="0"/>
              <a:buChar char="•"/>
            </a:pPr>
            <a:r>
              <a:rPr lang="en-GB" sz="1600" dirty="0">
                <a:solidFill>
                  <a:srgbClr val="4F0F61"/>
                </a:solidFill>
                <a:latin typeface="Arial Rounded MT Bold"/>
                <a:cs typeface="Calibri"/>
              </a:rPr>
              <a:t>Not-for-profits regardless of turnover </a:t>
            </a:r>
          </a:p>
          <a:p>
            <a:pPr defTabSz="914378"/>
            <a:r>
              <a:rPr lang="en-GB" sz="1600" dirty="0">
                <a:solidFill>
                  <a:srgbClr val="4F0F61"/>
                </a:solidFill>
                <a:latin typeface="Arial Rounded MT Bold"/>
                <a:cs typeface="Calibri"/>
              </a:rPr>
              <a:t>    (see guidance notes: exception for Lot 3 if organisation has a strong social mission)</a:t>
            </a:r>
          </a:p>
          <a:p>
            <a:pPr marL="270272" indent="-270272" defTabSz="914378">
              <a:buFont typeface="Arial" panose="020B0604020202020204" pitchFamily="34" charset="0"/>
              <a:buChar char="•"/>
            </a:pPr>
            <a:endParaRPr lang="en-GB" sz="1600" dirty="0">
              <a:solidFill>
                <a:srgbClr val="4F0F61"/>
              </a:solidFill>
              <a:latin typeface="Arial Rounded MT Bold"/>
              <a:cs typeface="Calibri"/>
            </a:endParaRPr>
          </a:p>
          <a:p>
            <a:pPr marL="270272" indent="-270272" defTabSz="914378">
              <a:buFont typeface="Arial" panose="020B0604020202020204" pitchFamily="34" charset="0"/>
              <a:buChar char="•"/>
            </a:pPr>
            <a:r>
              <a:rPr lang="en-GB" sz="1600" dirty="0">
                <a:solidFill>
                  <a:srgbClr val="4F0F61"/>
                </a:solidFill>
                <a:latin typeface="Arial Rounded MT Bold"/>
                <a:cs typeface="Calibri"/>
              </a:rPr>
              <a:t>Projects to be focused on delivering outcomes to Birmingham carers</a:t>
            </a:r>
          </a:p>
          <a:p>
            <a:pPr marL="270272" indent="-270272" defTabSz="914378">
              <a:buFont typeface="Arial" panose="020B0604020202020204" pitchFamily="34" charset="0"/>
              <a:buChar char="•"/>
            </a:pPr>
            <a:endParaRPr lang="en-GB" sz="1600" dirty="0">
              <a:solidFill>
                <a:srgbClr val="4F0F61"/>
              </a:solidFill>
              <a:latin typeface="Arial Rounded MT Bold"/>
              <a:cs typeface="Calibri"/>
            </a:endParaRPr>
          </a:p>
          <a:p>
            <a:pPr marL="270272" indent="-270272" defTabSz="914378">
              <a:buFont typeface="Arial" panose="020B0604020202020204" pitchFamily="34" charset="0"/>
              <a:buChar char="•"/>
            </a:pPr>
            <a:r>
              <a:rPr lang="en-GB" sz="1600" dirty="0">
                <a:solidFill>
                  <a:srgbClr val="4F0F61"/>
                </a:solidFill>
                <a:latin typeface="Arial Rounded MT Bold"/>
                <a:cs typeface="Calibri"/>
              </a:rPr>
              <a:t>Expectation of match funding as part of the value for money assessment  </a:t>
            </a:r>
          </a:p>
          <a:p>
            <a:pPr marL="257175" indent="-257175" defTabSz="914378">
              <a:buFont typeface="Arial" panose="020B0604020202020204" pitchFamily="34" charset="0"/>
              <a:buChar char="•"/>
            </a:pPr>
            <a:endParaRPr lang="en-GB" sz="1600" dirty="0">
              <a:solidFill>
                <a:srgbClr val="4F0F61"/>
              </a:solidFill>
              <a:latin typeface="Arial Rounded MT Bold"/>
              <a:cs typeface="Calibri"/>
            </a:endParaRPr>
          </a:p>
          <a:p>
            <a:pPr marL="257175" indent="-257175" defTabSz="914378">
              <a:buFont typeface="Arial" panose="020B0604020202020204" pitchFamily="34" charset="0"/>
              <a:buChar char="•"/>
            </a:pPr>
            <a:endParaRPr lang="en-GB" sz="1600" dirty="0">
              <a:solidFill>
                <a:srgbClr val="4F0F61"/>
              </a:solidFill>
              <a:latin typeface="Arial Rounded MT Bold"/>
              <a:cs typeface="Calibri"/>
            </a:endParaRPr>
          </a:p>
          <a:p>
            <a:pPr defTabSz="914378"/>
            <a:endParaRPr lang="en-GB" sz="1600" dirty="0">
              <a:solidFill>
                <a:srgbClr val="4F0F61"/>
              </a:solidFill>
              <a:latin typeface="Arial Rounded MT Bold"/>
              <a:cs typeface="Calibri"/>
            </a:endParaRPr>
          </a:p>
          <a:p>
            <a:pPr defTabSz="914378"/>
            <a:endParaRPr lang="en-GB" sz="1600" dirty="0">
              <a:solidFill>
                <a:srgbClr val="4F0F61"/>
              </a:solidFill>
              <a:latin typeface="Arial Rounded MT Bold"/>
              <a:ea typeface="Impact"/>
              <a:cs typeface="Calibri"/>
            </a:endParaRPr>
          </a:p>
          <a:p>
            <a:pPr defTabSz="914378"/>
            <a:endParaRPr lang="en" sz="1600" dirty="0">
              <a:solidFill>
                <a:srgbClr val="FFFFFF"/>
              </a:solidFill>
              <a:latin typeface="Impact"/>
              <a:ea typeface="Impact"/>
              <a:cs typeface="Impact"/>
            </a:endParaRPr>
          </a:p>
        </p:txBody>
      </p:sp>
      <p:pic>
        <p:nvPicPr>
          <p:cNvPr id="293" name="Shape 293"/>
          <p:cNvPicPr preferRelativeResize="0"/>
          <p:nvPr/>
        </p:nvPicPr>
        <p:blipFill>
          <a:blip r:embed="rId5">
            <a:alphaModFix/>
          </a:blip>
          <a:stretch>
            <a:fillRect/>
          </a:stretch>
        </p:blipFill>
        <p:spPr>
          <a:xfrm rot="-8518129">
            <a:off x="-621307" y="2577068"/>
            <a:ext cx="3601239" cy="3075462"/>
          </a:xfrm>
          <a:prstGeom prst="rect">
            <a:avLst/>
          </a:prstGeom>
          <a:noFill/>
          <a:ln>
            <a:noFill/>
          </a:ln>
        </p:spPr>
      </p:pic>
    </p:spTree>
    <p:extLst>
      <p:ext uri="{BB962C8B-B14F-4D97-AF65-F5344CB8AC3E}">
        <p14:creationId xmlns:p14="http://schemas.microsoft.com/office/powerpoint/2010/main" val="30341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Shape 291"/>
          <p:cNvSpPr txBox="1"/>
          <p:nvPr/>
        </p:nvSpPr>
        <p:spPr>
          <a:xfrm>
            <a:off x="-13525" y="126"/>
            <a:ext cx="9157500" cy="5143499"/>
          </a:xfrm>
          <a:prstGeom prst="rect">
            <a:avLst/>
          </a:prstGeom>
          <a:solidFill>
            <a:schemeClr val="bg1"/>
          </a:solidFill>
          <a:ln>
            <a:noFill/>
          </a:ln>
        </p:spPr>
        <p:txBody>
          <a:bodyPr lIns="91425" tIns="91425" rIns="91425" bIns="91425" anchor="t" anchorCtr="0">
            <a:noAutofit/>
          </a:bodyPr>
          <a:lstStyle/>
          <a:p>
            <a:pPr defTabSz="914378"/>
            <a:endParaRPr/>
          </a:p>
        </p:txBody>
      </p:sp>
      <p:sp>
        <p:nvSpPr>
          <p:cNvPr id="292" name="Shape 292"/>
          <p:cNvSpPr txBox="1"/>
          <p:nvPr/>
        </p:nvSpPr>
        <p:spPr>
          <a:xfrm>
            <a:off x="-13650" y="4345601"/>
            <a:ext cx="9157500" cy="797699"/>
          </a:xfrm>
          <a:prstGeom prst="rect">
            <a:avLst/>
          </a:prstGeom>
          <a:solidFill>
            <a:srgbClr val="46004E"/>
          </a:solidFill>
          <a:ln>
            <a:noFill/>
          </a:ln>
        </p:spPr>
        <p:txBody>
          <a:bodyPr lIns="91425" tIns="91425" rIns="91425" bIns="91425" anchor="t" anchorCtr="0">
            <a:noAutofit/>
          </a:bodyPr>
          <a:lstStyle/>
          <a:p>
            <a:pPr defTabSz="914378"/>
            <a:endParaRPr/>
          </a:p>
        </p:txBody>
      </p:sp>
      <p:pic>
        <p:nvPicPr>
          <p:cNvPr id="294" name="Shape 294"/>
          <p:cNvPicPr preferRelativeResize="0"/>
          <p:nvPr/>
        </p:nvPicPr>
        <p:blipFill>
          <a:blip r:embed="rId3">
            <a:alphaModFix/>
          </a:blip>
          <a:stretch>
            <a:fillRect/>
          </a:stretch>
        </p:blipFill>
        <p:spPr>
          <a:xfrm>
            <a:off x="3986126" y="3771650"/>
            <a:ext cx="1171725" cy="1171725"/>
          </a:xfrm>
          <a:prstGeom prst="rect">
            <a:avLst/>
          </a:prstGeom>
          <a:noFill/>
          <a:ln>
            <a:noFill/>
          </a:ln>
        </p:spPr>
      </p:pic>
      <p:sp>
        <p:nvSpPr>
          <p:cNvPr id="298" name="Shape 298"/>
          <p:cNvSpPr txBox="1"/>
          <p:nvPr/>
        </p:nvSpPr>
        <p:spPr>
          <a:xfrm>
            <a:off x="367901" y="2012675"/>
            <a:ext cx="3426599" cy="843900"/>
          </a:xfrm>
          <a:prstGeom prst="rect">
            <a:avLst/>
          </a:prstGeom>
          <a:noFill/>
          <a:ln>
            <a:noFill/>
          </a:ln>
        </p:spPr>
        <p:txBody>
          <a:bodyPr lIns="91425" tIns="91425" rIns="91425" bIns="91425" anchor="t" anchorCtr="0">
            <a:noAutofit/>
          </a:bodyPr>
          <a:lstStyle/>
          <a:p>
            <a:pPr defTabSz="914378"/>
            <a:endParaRPr/>
          </a:p>
        </p:txBody>
      </p:sp>
      <p:sp>
        <p:nvSpPr>
          <p:cNvPr id="8" name="Text Placeholder 7">
            <a:extLst>
              <a:ext uri="{FF2B5EF4-FFF2-40B4-BE49-F238E27FC236}">
                <a16:creationId xmlns:a16="http://schemas.microsoft.com/office/drawing/2014/main" id="{FD9E9677-A448-4224-B1C0-1392B22EFA16}"/>
              </a:ext>
            </a:extLst>
          </p:cNvPr>
          <p:cNvSpPr>
            <a:spLocks noGrp="1"/>
          </p:cNvSpPr>
          <p:nvPr>
            <p:ph type="body" idx="1"/>
          </p:nvPr>
        </p:nvSpPr>
        <p:spPr>
          <a:xfrm>
            <a:off x="195943" y="164287"/>
            <a:ext cx="8520599" cy="791551"/>
          </a:xfrm>
        </p:spPr>
        <p:txBody>
          <a:bodyPr>
            <a:normAutofit/>
          </a:bodyPr>
          <a:lstStyle/>
          <a:p>
            <a:pPr marL="0" indent="0">
              <a:buClrTx/>
              <a:buSzTx/>
              <a:buNone/>
            </a:pPr>
            <a:r>
              <a:rPr lang="en-GB" sz="3200" b="1" dirty="0">
                <a:solidFill>
                  <a:srgbClr val="4F0F61"/>
                </a:solidFill>
                <a:latin typeface="Arial Rounded MT Bold"/>
                <a:ea typeface="Roboto"/>
                <a:cs typeface="Calibri"/>
                <a:sym typeface="Roboto"/>
              </a:rPr>
              <a:t>Dementia Programme – Overview </a:t>
            </a:r>
            <a:endParaRPr lang="en-GB" sz="3200" dirty="0">
              <a:latin typeface="Arial Rounded MT Bold"/>
              <a:cs typeface="Calibri"/>
            </a:endParaRPr>
          </a:p>
        </p:txBody>
      </p:sp>
      <p:pic>
        <p:nvPicPr>
          <p:cNvPr id="11" name="Picture 10">
            <a:extLst>
              <a:ext uri="{FF2B5EF4-FFF2-40B4-BE49-F238E27FC236}">
                <a16:creationId xmlns:a16="http://schemas.microsoft.com/office/drawing/2014/main" id="{F5B5F3F4-8BBE-46BE-9C4D-FA31A8DF878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08543" y="3852751"/>
            <a:ext cx="1113116" cy="1113116"/>
          </a:xfrm>
          <a:prstGeom prst="rect">
            <a:avLst/>
          </a:prstGeom>
        </p:spPr>
      </p:pic>
      <p:sp>
        <p:nvSpPr>
          <p:cNvPr id="12" name="Shape 195"/>
          <p:cNvSpPr txBox="1"/>
          <p:nvPr/>
        </p:nvSpPr>
        <p:spPr>
          <a:xfrm>
            <a:off x="204898" y="904823"/>
            <a:ext cx="8734181" cy="2833365"/>
          </a:xfrm>
          <a:prstGeom prst="rect">
            <a:avLst/>
          </a:prstGeom>
          <a:noFill/>
          <a:ln>
            <a:noFill/>
          </a:ln>
        </p:spPr>
        <p:txBody>
          <a:bodyPr lIns="91425" tIns="91425" rIns="91425" bIns="91425" anchor="t" anchorCtr="0">
            <a:noAutofit/>
          </a:bodyPr>
          <a:lstStyle/>
          <a:p>
            <a:pPr defTabSz="914378"/>
            <a:r>
              <a:rPr lang="en-GB" sz="1600" dirty="0">
                <a:solidFill>
                  <a:srgbClr val="4F0F61"/>
                </a:solidFill>
                <a:latin typeface="Arial Rounded MT Bold"/>
                <a:cs typeface="Calibri"/>
              </a:rPr>
              <a:t>There are 4 conditions to the grant:</a:t>
            </a:r>
          </a:p>
          <a:p>
            <a:pPr defTabSz="914378"/>
            <a:endParaRPr lang="en-GB" sz="1600" dirty="0">
              <a:solidFill>
                <a:srgbClr val="4F0F61"/>
              </a:solidFill>
              <a:latin typeface="Arial Rounded MT Bold"/>
              <a:cs typeface="Calibri"/>
            </a:endParaRPr>
          </a:p>
          <a:p>
            <a:pPr marL="676275" indent="-342900" defTabSz="914378">
              <a:buFont typeface="+mj-lt"/>
              <a:buAutoNum type="arabicPeriod"/>
            </a:pPr>
            <a:r>
              <a:rPr lang="en-GB" sz="1600" dirty="0">
                <a:solidFill>
                  <a:srgbClr val="4F0F61"/>
                </a:solidFill>
                <a:latin typeface="Arial Rounded MT Bold"/>
                <a:cs typeface="Calibri"/>
              </a:rPr>
              <a:t>Deliver the project as per described in the grant application;</a:t>
            </a:r>
          </a:p>
          <a:p>
            <a:pPr marL="676275" indent="-342900" defTabSz="914378">
              <a:buFont typeface="+mj-lt"/>
              <a:buAutoNum type="arabicPeriod"/>
            </a:pPr>
            <a:r>
              <a:rPr lang="en-GB" sz="1600" dirty="0">
                <a:solidFill>
                  <a:srgbClr val="4F0F61"/>
                </a:solidFill>
                <a:latin typeface="Arial Rounded MT Bold"/>
                <a:cs typeface="Calibri"/>
              </a:rPr>
              <a:t>Ensure that all Carers receiving a service are registered on the case management system (training will be provided);</a:t>
            </a:r>
          </a:p>
          <a:p>
            <a:pPr marL="676275" indent="-342900" defTabSz="914378">
              <a:buFont typeface="+mj-lt"/>
              <a:buAutoNum type="arabicPeriod"/>
            </a:pPr>
            <a:r>
              <a:rPr lang="en-GB" sz="1600" dirty="0">
                <a:solidFill>
                  <a:srgbClr val="4F0F61"/>
                </a:solidFill>
                <a:latin typeface="Arial Rounded MT Bold"/>
                <a:cs typeface="Calibri"/>
              </a:rPr>
              <a:t>At least 60% of Carers registered with the service must complete an initial and follow-up outcomes-based questionnaire, to be recorded on the case management system (training will be provided); and</a:t>
            </a:r>
          </a:p>
          <a:p>
            <a:pPr marL="676275" indent="-342900" defTabSz="914378">
              <a:buFont typeface="+mj-lt"/>
              <a:buAutoNum type="arabicPeriod"/>
            </a:pPr>
            <a:r>
              <a:rPr lang="en-GB" sz="1600" dirty="0">
                <a:solidFill>
                  <a:srgbClr val="4F0F61"/>
                </a:solidFill>
                <a:latin typeface="Arial Rounded MT Bold"/>
                <a:cs typeface="Calibri"/>
              </a:rPr>
              <a:t>Submit at least one case study via the case management system, every 6 months.</a:t>
            </a:r>
          </a:p>
          <a:p>
            <a:pPr marL="333375" defTabSz="914378"/>
            <a:endParaRPr lang="en-GB" sz="1600" dirty="0">
              <a:solidFill>
                <a:srgbClr val="4F0F61"/>
              </a:solidFill>
              <a:latin typeface="Arial Rounded MT Bold"/>
              <a:cs typeface="Calibri"/>
            </a:endParaRPr>
          </a:p>
          <a:p>
            <a:pPr marL="676275" indent="-342900" defTabSz="914378">
              <a:buFont typeface="+mj-lt"/>
              <a:buAutoNum type="arabicPeriod"/>
            </a:pPr>
            <a:endParaRPr lang="en-GB" sz="1600" dirty="0">
              <a:solidFill>
                <a:srgbClr val="4F0F61"/>
              </a:solidFill>
              <a:latin typeface="Arial Rounded MT Bold"/>
              <a:cs typeface="Calibri"/>
            </a:endParaRPr>
          </a:p>
          <a:p>
            <a:pPr defTabSz="914378"/>
            <a:endParaRPr lang="en-GB" sz="1600" dirty="0">
              <a:solidFill>
                <a:srgbClr val="4F0F61"/>
              </a:solidFill>
              <a:latin typeface="Arial Rounded MT Bold"/>
              <a:ea typeface="Impact"/>
              <a:cs typeface="Calibri"/>
            </a:endParaRPr>
          </a:p>
          <a:p>
            <a:pPr defTabSz="914378"/>
            <a:endParaRPr lang="en" sz="1600" dirty="0">
              <a:solidFill>
                <a:srgbClr val="FFFFFF"/>
              </a:solidFill>
              <a:latin typeface="Impact"/>
              <a:ea typeface="Impact"/>
              <a:cs typeface="Impact"/>
            </a:endParaRPr>
          </a:p>
        </p:txBody>
      </p:sp>
      <p:pic>
        <p:nvPicPr>
          <p:cNvPr id="293" name="Shape 293"/>
          <p:cNvPicPr preferRelativeResize="0"/>
          <p:nvPr/>
        </p:nvPicPr>
        <p:blipFill>
          <a:blip r:embed="rId5">
            <a:alphaModFix/>
          </a:blip>
          <a:stretch>
            <a:fillRect/>
          </a:stretch>
        </p:blipFill>
        <p:spPr>
          <a:xfrm rot="-8518129">
            <a:off x="-621307" y="2577068"/>
            <a:ext cx="3601239" cy="3075462"/>
          </a:xfrm>
          <a:prstGeom prst="rect">
            <a:avLst/>
          </a:prstGeom>
          <a:noFill/>
          <a:ln>
            <a:noFill/>
          </a:ln>
        </p:spPr>
      </p:pic>
    </p:spTree>
    <p:extLst>
      <p:ext uri="{BB962C8B-B14F-4D97-AF65-F5344CB8AC3E}">
        <p14:creationId xmlns:p14="http://schemas.microsoft.com/office/powerpoint/2010/main" val="15347537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Shape 291"/>
          <p:cNvSpPr txBox="1"/>
          <p:nvPr/>
        </p:nvSpPr>
        <p:spPr>
          <a:xfrm>
            <a:off x="-13525" y="126"/>
            <a:ext cx="9157500" cy="5143499"/>
          </a:xfrm>
          <a:prstGeom prst="rect">
            <a:avLst/>
          </a:prstGeom>
          <a:solidFill>
            <a:schemeClr val="bg1"/>
          </a:solidFill>
          <a:ln>
            <a:noFill/>
          </a:ln>
        </p:spPr>
        <p:txBody>
          <a:bodyPr lIns="91425" tIns="91425" rIns="91425" bIns="91425" anchor="t" anchorCtr="0">
            <a:noAutofit/>
          </a:bodyPr>
          <a:lstStyle/>
          <a:p>
            <a:pPr defTabSz="914378"/>
            <a:endParaRPr/>
          </a:p>
        </p:txBody>
      </p:sp>
      <p:sp>
        <p:nvSpPr>
          <p:cNvPr id="292" name="Shape 292"/>
          <p:cNvSpPr txBox="1"/>
          <p:nvPr/>
        </p:nvSpPr>
        <p:spPr>
          <a:xfrm>
            <a:off x="-13650" y="4345601"/>
            <a:ext cx="9157500" cy="797699"/>
          </a:xfrm>
          <a:prstGeom prst="rect">
            <a:avLst/>
          </a:prstGeom>
          <a:solidFill>
            <a:srgbClr val="46004E"/>
          </a:solidFill>
          <a:ln>
            <a:noFill/>
          </a:ln>
        </p:spPr>
        <p:txBody>
          <a:bodyPr lIns="91425" tIns="91425" rIns="91425" bIns="91425" anchor="t" anchorCtr="0">
            <a:noAutofit/>
          </a:bodyPr>
          <a:lstStyle/>
          <a:p>
            <a:pPr defTabSz="914378"/>
            <a:endParaRPr/>
          </a:p>
        </p:txBody>
      </p:sp>
      <p:pic>
        <p:nvPicPr>
          <p:cNvPr id="294" name="Shape 294"/>
          <p:cNvPicPr preferRelativeResize="0"/>
          <p:nvPr/>
        </p:nvPicPr>
        <p:blipFill>
          <a:blip r:embed="rId3">
            <a:alphaModFix/>
          </a:blip>
          <a:stretch>
            <a:fillRect/>
          </a:stretch>
        </p:blipFill>
        <p:spPr>
          <a:xfrm>
            <a:off x="3986126" y="3771650"/>
            <a:ext cx="1171725" cy="1171725"/>
          </a:xfrm>
          <a:prstGeom prst="rect">
            <a:avLst/>
          </a:prstGeom>
          <a:noFill/>
          <a:ln>
            <a:noFill/>
          </a:ln>
        </p:spPr>
      </p:pic>
      <p:sp>
        <p:nvSpPr>
          <p:cNvPr id="298" name="Shape 298"/>
          <p:cNvSpPr txBox="1"/>
          <p:nvPr/>
        </p:nvSpPr>
        <p:spPr>
          <a:xfrm>
            <a:off x="367901" y="2012675"/>
            <a:ext cx="3426599" cy="843900"/>
          </a:xfrm>
          <a:prstGeom prst="rect">
            <a:avLst/>
          </a:prstGeom>
          <a:noFill/>
          <a:ln>
            <a:noFill/>
          </a:ln>
        </p:spPr>
        <p:txBody>
          <a:bodyPr lIns="91425" tIns="91425" rIns="91425" bIns="91425" anchor="t" anchorCtr="0">
            <a:noAutofit/>
          </a:bodyPr>
          <a:lstStyle/>
          <a:p>
            <a:pPr defTabSz="914378"/>
            <a:endParaRPr/>
          </a:p>
        </p:txBody>
      </p:sp>
      <p:sp>
        <p:nvSpPr>
          <p:cNvPr id="8" name="Text Placeholder 7">
            <a:extLst>
              <a:ext uri="{FF2B5EF4-FFF2-40B4-BE49-F238E27FC236}">
                <a16:creationId xmlns:a16="http://schemas.microsoft.com/office/drawing/2014/main" id="{FD9E9677-A448-4224-B1C0-1392B22EFA16}"/>
              </a:ext>
            </a:extLst>
          </p:cNvPr>
          <p:cNvSpPr>
            <a:spLocks noGrp="1"/>
          </p:cNvSpPr>
          <p:nvPr>
            <p:ph type="body" idx="1"/>
          </p:nvPr>
        </p:nvSpPr>
        <p:spPr>
          <a:xfrm>
            <a:off x="195943" y="164287"/>
            <a:ext cx="8520599" cy="791551"/>
          </a:xfrm>
        </p:spPr>
        <p:txBody>
          <a:bodyPr>
            <a:normAutofit/>
          </a:bodyPr>
          <a:lstStyle/>
          <a:p>
            <a:pPr marL="0" indent="0">
              <a:buClrTx/>
              <a:buSzTx/>
              <a:buNone/>
            </a:pPr>
            <a:r>
              <a:rPr lang="en-GB" sz="3200" b="1" dirty="0">
                <a:solidFill>
                  <a:srgbClr val="4F0F61"/>
                </a:solidFill>
                <a:latin typeface="Arial Rounded MT Bold"/>
                <a:ea typeface="Roboto"/>
                <a:cs typeface="Calibri"/>
                <a:sym typeface="Roboto"/>
              </a:rPr>
              <a:t>Dementia Programme - Overview</a:t>
            </a:r>
          </a:p>
          <a:p>
            <a:pPr marL="0" indent="0">
              <a:buClrTx/>
              <a:buSzTx/>
              <a:buNone/>
            </a:pPr>
            <a:endParaRPr lang="en-GB" sz="3200" dirty="0">
              <a:latin typeface="Arial Rounded MT Bold"/>
              <a:cs typeface="Calibri"/>
            </a:endParaRPr>
          </a:p>
        </p:txBody>
      </p:sp>
      <p:pic>
        <p:nvPicPr>
          <p:cNvPr id="11" name="Picture 10">
            <a:extLst>
              <a:ext uri="{FF2B5EF4-FFF2-40B4-BE49-F238E27FC236}">
                <a16:creationId xmlns:a16="http://schemas.microsoft.com/office/drawing/2014/main" id="{F5B5F3F4-8BBE-46BE-9C4D-FA31A8DF878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08543" y="3852751"/>
            <a:ext cx="1113116" cy="1113116"/>
          </a:xfrm>
          <a:prstGeom prst="rect">
            <a:avLst/>
          </a:prstGeom>
        </p:spPr>
      </p:pic>
      <p:sp>
        <p:nvSpPr>
          <p:cNvPr id="12" name="Shape 195"/>
          <p:cNvSpPr txBox="1"/>
          <p:nvPr/>
        </p:nvSpPr>
        <p:spPr>
          <a:xfrm>
            <a:off x="89151" y="1028181"/>
            <a:ext cx="8734181" cy="2833365"/>
          </a:xfrm>
          <a:prstGeom prst="rect">
            <a:avLst/>
          </a:prstGeom>
          <a:noFill/>
          <a:ln>
            <a:noFill/>
          </a:ln>
        </p:spPr>
        <p:txBody>
          <a:bodyPr lIns="91425" tIns="91425" rIns="91425" bIns="91425" anchor="t" anchorCtr="0">
            <a:noAutofit/>
          </a:bodyPr>
          <a:lstStyle/>
          <a:p>
            <a:pPr marL="265113" indent="-179388" defTabSz="914378">
              <a:buFont typeface="Arial" panose="020B0604020202020204" pitchFamily="34" charset="0"/>
              <a:buChar char="•"/>
            </a:pPr>
            <a:r>
              <a:rPr lang="en-GB" sz="1600" dirty="0">
                <a:solidFill>
                  <a:srgbClr val="4F0F61"/>
                </a:solidFill>
                <a:latin typeface="Arial Rounded MT Bold"/>
                <a:cs typeface="Calibri"/>
              </a:rPr>
              <a:t>Applications close noon on Thursday 30th January 2020.</a:t>
            </a:r>
          </a:p>
          <a:p>
            <a:pPr marL="265113" indent="-179388" defTabSz="914378">
              <a:buFont typeface="Arial" panose="020B0604020202020204" pitchFamily="34" charset="0"/>
              <a:buChar char="•"/>
            </a:pPr>
            <a:endParaRPr lang="en-GB" sz="1600" dirty="0">
              <a:solidFill>
                <a:srgbClr val="4F0F61"/>
              </a:solidFill>
              <a:latin typeface="Arial Rounded MT Bold"/>
              <a:cs typeface="Calibri"/>
            </a:endParaRPr>
          </a:p>
          <a:p>
            <a:pPr marL="265113" indent="-179388" defTabSz="914378">
              <a:buFont typeface="Arial" panose="020B0604020202020204" pitchFamily="34" charset="0"/>
              <a:buChar char="•"/>
            </a:pPr>
            <a:r>
              <a:rPr lang="en-GB" sz="1600" dirty="0">
                <a:solidFill>
                  <a:srgbClr val="4F0F61"/>
                </a:solidFill>
                <a:latin typeface="Arial Rounded MT Bold"/>
                <a:cs typeface="Calibri"/>
              </a:rPr>
              <a:t>If applying for more than one Lot then a separate application will be required for each. </a:t>
            </a:r>
          </a:p>
          <a:p>
            <a:pPr marL="265113" indent="-179388" defTabSz="914378">
              <a:buFont typeface="Arial" panose="020B0604020202020204" pitchFamily="34" charset="0"/>
              <a:buChar char="•"/>
            </a:pPr>
            <a:endParaRPr lang="en-GB" sz="1600" dirty="0">
              <a:solidFill>
                <a:srgbClr val="4F0F61"/>
              </a:solidFill>
              <a:latin typeface="Arial Rounded MT Bold"/>
              <a:cs typeface="Calibri"/>
            </a:endParaRPr>
          </a:p>
          <a:p>
            <a:pPr marL="265113" indent="-179388" defTabSz="914378">
              <a:buFont typeface="Arial" panose="020B0604020202020204" pitchFamily="34" charset="0"/>
              <a:buChar char="•"/>
            </a:pPr>
            <a:r>
              <a:rPr lang="en-GB" sz="1600" dirty="0">
                <a:solidFill>
                  <a:srgbClr val="4F0F61"/>
                </a:solidFill>
                <a:latin typeface="Arial Rounded MT Bold"/>
                <a:cs typeface="Calibri"/>
              </a:rPr>
              <a:t>Organisations will be notified of the outcome of their application within three weeks of the closing date.</a:t>
            </a:r>
          </a:p>
          <a:p>
            <a:pPr marL="265113" indent="-179388" defTabSz="914378">
              <a:buFont typeface="Arial" panose="020B0604020202020204" pitchFamily="34" charset="0"/>
              <a:buChar char="•"/>
            </a:pPr>
            <a:endParaRPr lang="en-GB" sz="1600" dirty="0">
              <a:solidFill>
                <a:srgbClr val="4F0F61"/>
              </a:solidFill>
              <a:latin typeface="Arial Rounded MT Bold"/>
              <a:cs typeface="Calibri"/>
            </a:endParaRPr>
          </a:p>
          <a:p>
            <a:pPr marL="265113" indent="-179388" defTabSz="914378">
              <a:buFont typeface="Arial" panose="020B0604020202020204" pitchFamily="34" charset="0"/>
              <a:buChar char="•"/>
            </a:pPr>
            <a:r>
              <a:rPr lang="en-GB" sz="1600" dirty="0">
                <a:solidFill>
                  <a:srgbClr val="4F0F61"/>
                </a:solidFill>
                <a:latin typeface="Arial Rounded MT Bold"/>
                <a:cs typeface="Calibri"/>
              </a:rPr>
              <a:t>Service start date April 2020.</a:t>
            </a:r>
          </a:p>
          <a:p>
            <a:pPr marL="265113" indent="-179388" defTabSz="914378">
              <a:buFont typeface="+mj-lt"/>
              <a:buAutoNum type="arabicPeriod"/>
            </a:pPr>
            <a:endParaRPr lang="en-GB" sz="1600" dirty="0">
              <a:solidFill>
                <a:srgbClr val="4F0F61"/>
              </a:solidFill>
              <a:latin typeface="Arial Rounded MT Bold"/>
              <a:cs typeface="Calibri"/>
            </a:endParaRPr>
          </a:p>
          <a:p>
            <a:pPr marL="676275" indent="-342900" defTabSz="914378">
              <a:buFont typeface="+mj-lt"/>
              <a:buAutoNum type="arabicPeriod"/>
            </a:pPr>
            <a:endParaRPr lang="en-GB" sz="1600" dirty="0">
              <a:solidFill>
                <a:srgbClr val="4F0F61"/>
              </a:solidFill>
              <a:latin typeface="Arial Rounded MT Bold"/>
              <a:cs typeface="Calibri"/>
            </a:endParaRPr>
          </a:p>
          <a:p>
            <a:pPr marL="676275" indent="-342900" defTabSz="914378">
              <a:buFont typeface="+mj-lt"/>
              <a:buAutoNum type="arabicPeriod"/>
            </a:pPr>
            <a:endParaRPr lang="en-GB" sz="1600" dirty="0">
              <a:solidFill>
                <a:srgbClr val="4F0F61"/>
              </a:solidFill>
              <a:latin typeface="Arial Rounded MT Bold"/>
              <a:cs typeface="Calibri"/>
            </a:endParaRPr>
          </a:p>
          <a:p>
            <a:pPr defTabSz="914378"/>
            <a:endParaRPr lang="en-GB" sz="1600" dirty="0">
              <a:solidFill>
                <a:srgbClr val="4F0F61"/>
              </a:solidFill>
              <a:latin typeface="Arial Rounded MT Bold"/>
              <a:ea typeface="Impact"/>
              <a:cs typeface="Calibri"/>
            </a:endParaRPr>
          </a:p>
          <a:p>
            <a:pPr defTabSz="914378"/>
            <a:endParaRPr lang="en" sz="1600" dirty="0">
              <a:solidFill>
                <a:srgbClr val="FFFFFF"/>
              </a:solidFill>
              <a:latin typeface="Impact"/>
              <a:ea typeface="Impact"/>
              <a:cs typeface="Impact"/>
            </a:endParaRPr>
          </a:p>
        </p:txBody>
      </p:sp>
      <p:pic>
        <p:nvPicPr>
          <p:cNvPr id="293" name="Shape 293"/>
          <p:cNvPicPr preferRelativeResize="0"/>
          <p:nvPr/>
        </p:nvPicPr>
        <p:blipFill>
          <a:blip r:embed="rId5">
            <a:alphaModFix/>
          </a:blip>
          <a:stretch>
            <a:fillRect/>
          </a:stretch>
        </p:blipFill>
        <p:spPr>
          <a:xfrm rot="-8518129">
            <a:off x="-621307" y="2577068"/>
            <a:ext cx="3601239" cy="3075462"/>
          </a:xfrm>
          <a:prstGeom prst="rect">
            <a:avLst/>
          </a:prstGeom>
          <a:noFill/>
          <a:ln>
            <a:noFill/>
          </a:ln>
        </p:spPr>
      </p:pic>
    </p:spTree>
    <p:extLst>
      <p:ext uri="{BB962C8B-B14F-4D97-AF65-F5344CB8AC3E}">
        <p14:creationId xmlns:p14="http://schemas.microsoft.com/office/powerpoint/2010/main" val="41889510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Shape 291"/>
          <p:cNvSpPr txBox="1"/>
          <p:nvPr/>
        </p:nvSpPr>
        <p:spPr>
          <a:xfrm>
            <a:off x="-13525" y="126"/>
            <a:ext cx="9157500" cy="5143499"/>
          </a:xfrm>
          <a:prstGeom prst="rect">
            <a:avLst/>
          </a:prstGeom>
          <a:solidFill>
            <a:schemeClr val="bg1"/>
          </a:solidFill>
          <a:ln>
            <a:noFill/>
          </a:ln>
        </p:spPr>
        <p:txBody>
          <a:bodyPr lIns="91425" tIns="91425" rIns="91425" bIns="91425" anchor="t" anchorCtr="0">
            <a:noAutofit/>
          </a:bodyPr>
          <a:lstStyle/>
          <a:p>
            <a:pPr defTabSz="914378"/>
            <a:endParaRPr/>
          </a:p>
        </p:txBody>
      </p:sp>
      <p:sp>
        <p:nvSpPr>
          <p:cNvPr id="292" name="Shape 292"/>
          <p:cNvSpPr txBox="1"/>
          <p:nvPr/>
        </p:nvSpPr>
        <p:spPr>
          <a:xfrm>
            <a:off x="-13650" y="4345601"/>
            <a:ext cx="9157500" cy="797699"/>
          </a:xfrm>
          <a:prstGeom prst="rect">
            <a:avLst/>
          </a:prstGeom>
          <a:solidFill>
            <a:srgbClr val="46004E"/>
          </a:solidFill>
          <a:ln>
            <a:noFill/>
          </a:ln>
        </p:spPr>
        <p:txBody>
          <a:bodyPr lIns="91425" tIns="91425" rIns="91425" bIns="91425" anchor="t" anchorCtr="0">
            <a:noAutofit/>
          </a:bodyPr>
          <a:lstStyle/>
          <a:p>
            <a:pPr defTabSz="914378"/>
            <a:endParaRPr/>
          </a:p>
        </p:txBody>
      </p:sp>
      <p:pic>
        <p:nvPicPr>
          <p:cNvPr id="294" name="Shape 294"/>
          <p:cNvPicPr preferRelativeResize="0"/>
          <p:nvPr/>
        </p:nvPicPr>
        <p:blipFill>
          <a:blip r:embed="rId3">
            <a:alphaModFix/>
          </a:blip>
          <a:stretch>
            <a:fillRect/>
          </a:stretch>
        </p:blipFill>
        <p:spPr>
          <a:xfrm>
            <a:off x="3986126" y="3771650"/>
            <a:ext cx="1171725" cy="1171725"/>
          </a:xfrm>
          <a:prstGeom prst="rect">
            <a:avLst/>
          </a:prstGeom>
          <a:noFill/>
          <a:ln>
            <a:noFill/>
          </a:ln>
        </p:spPr>
      </p:pic>
      <p:sp>
        <p:nvSpPr>
          <p:cNvPr id="298" name="Shape 298"/>
          <p:cNvSpPr txBox="1"/>
          <p:nvPr/>
        </p:nvSpPr>
        <p:spPr>
          <a:xfrm>
            <a:off x="367901" y="2012675"/>
            <a:ext cx="3426599" cy="843900"/>
          </a:xfrm>
          <a:prstGeom prst="rect">
            <a:avLst/>
          </a:prstGeom>
          <a:noFill/>
          <a:ln>
            <a:noFill/>
          </a:ln>
        </p:spPr>
        <p:txBody>
          <a:bodyPr lIns="91425" tIns="91425" rIns="91425" bIns="91425" anchor="t" anchorCtr="0">
            <a:noAutofit/>
          </a:bodyPr>
          <a:lstStyle/>
          <a:p>
            <a:pPr defTabSz="914378"/>
            <a:endParaRPr/>
          </a:p>
        </p:txBody>
      </p:sp>
      <p:sp>
        <p:nvSpPr>
          <p:cNvPr id="8" name="Text Placeholder 7">
            <a:extLst>
              <a:ext uri="{FF2B5EF4-FFF2-40B4-BE49-F238E27FC236}">
                <a16:creationId xmlns:a16="http://schemas.microsoft.com/office/drawing/2014/main" id="{FD9E9677-A448-4224-B1C0-1392B22EFA16}"/>
              </a:ext>
            </a:extLst>
          </p:cNvPr>
          <p:cNvSpPr>
            <a:spLocks noGrp="1"/>
          </p:cNvSpPr>
          <p:nvPr>
            <p:ph type="body" idx="1"/>
          </p:nvPr>
        </p:nvSpPr>
        <p:spPr>
          <a:xfrm>
            <a:off x="195943" y="164287"/>
            <a:ext cx="8520599" cy="791551"/>
          </a:xfrm>
        </p:spPr>
        <p:txBody>
          <a:bodyPr>
            <a:normAutofit/>
          </a:bodyPr>
          <a:lstStyle/>
          <a:p>
            <a:pPr marL="0" indent="0">
              <a:buClrTx/>
              <a:buSzTx/>
              <a:buNone/>
            </a:pPr>
            <a:r>
              <a:rPr lang="en-GB" sz="3200" b="1" dirty="0">
                <a:solidFill>
                  <a:srgbClr val="4F0F61"/>
                </a:solidFill>
                <a:latin typeface="Arial Rounded MT Bold"/>
                <a:ea typeface="Roboto"/>
                <a:cs typeface="Calibri"/>
                <a:sym typeface="Roboto"/>
              </a:rPr>
              <a:t>Carers Projects – Overview</a:t>
            </a:r>
            <a:endParaRPr lang="en-GB" sz="3200" dirty="0">
              <a:latin typeface="Arial Rounded MT Bold"/>
              <a:cs typeface="Calibri"/>
            </a:endParaRPr>
          </a:p>
        </p:txBody>
      </p:sp>
      <p:pic>
        <p:nvPicPr>
          <p:cNvPr id="11" name="Picture 10">
            <a:extLst>
              <a:ext uri="{FF2B5EF4-FFF2-40B4-BE49-F238E27FC236}">
                <a16:creationId xmlns:a16="http://schemas.microsoft.com/office/drawing/2014/main" id="{F5B5F3F4-8BBE-46BE-9C4D-FA31A8DF878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08543" y="3852751"/>
            <a:ext cx="1113116" cy="1113116"/>
          </a:xfrm>
          <a:prstGeom prst="rect">
            <a:avLst/>
          </a:prstGeom>
        </p:spPr>
      </p:pic>
      <p:pic>
        <p:nvPicPr>
          <p:cNvPr id="293" name="Shape 293"/>
          <p:cNvPicPr preferRelativeResize="0"/>
          <p:nvPr/>
        </p:nvPicPr>
        <p:blipFill>
          <a:blip r:embed="rId5">
            <a:alphaModFix/>
          </a:blip>
          <a:stretch>
            <a:fillRect/>
          </a:stretch>
        </p:blipFill>
        <p:spPr>
          <a:xfrm rot="-8518129">
            <a:off x="-621307" y="2577068"/>
            <a:ext cx="3601239" cy="3075462"/>
          </a:xfrm>
          <a:prstGeom prst="rect">
            <a:avLst/>
          </a:prstGeom>
          <a:noFill/>
          <a:ln>
            <a:noFill/>
          </a:ln>
        </p:spPr>
      </p:pic>
      <p:sp>
        <p:nvSpPr>
          <p:cNvPr id="10" name="Shape 195"/>
          <p:cNvSpPr txBox="1"/>
          <p:nvPr/>
        </p:nvSpPr>
        <p:spPr>
          <a:xfrm>
            <a:off x="204898" y="915794"/>
            <a:ext cx="8734181" cy="2833365"/>
          </a:xfrm>
          <a:prstGeom prst="rect">
            <a:avLst/>
          </a:prstGeom>
          <a:noFill/>
          <a:ln>
            <a:noFill/>
          </a:ln>
        </p:spPr>
        <p:txBody>
          <a:bodyPr lIns="91425" tIns="91425" rIns="91425" bIns="91425" anchor="t" anchorCtr="0">
            <a:noAutofit/>
          </a:bodyPr>
          <a:lstStyle/>
          <a:p>
            <a:pPr marL="590550" indent="-257175" defTabSz="914378">
              <a:buFont typeface="Arial" panose="020B0604020202020204" pitchFamily="34" charset="0"/>
              <a:buChar char="•"/>
            </a:pPr>
            <a:r>
              <a:rPr lang="en-GB" sz="1600" dirty="0">
                <a:solidFill>
                  <a:srgbClr val="4F0F61"/>
                </a:solidFill>
                <a:latin typeface="Arial Rounded MT Bold"/>
                <a:cs typeface="Calibri"/>
              </a:rPr>
              <a:t>You are strongly advised to read the Application Guidance and Clarification Question documents. These are available on the Forward Carers website.</a:t>
            </a:r>
          </a:p>
          <a:p>
            <a:pPr marL="333375" defTabSz="914378"/>
            <a:endParaRPr lang="en-GB" sz="1600" dirty="0">
              <a:solidFill>
                <a:srgbClr val="4F0F61"/>
              </a:solidFill>
              <a:latin typeface="Arial Rounded MT Bold"/>
              <a:cs typeface="Calibri"/>
            </a:endParaRPr>
          </a:p>
          <a:p>
            <a:pPr marL="590550" indent="-257175" defTabSz="914378">
              <a:buFont typeface="Arial" panose="020B0604020202020204" pitchFamily="34" charset="0"/>
              <a:buChar char="•"/>
            </a:pPr>
            <a:r>
              <a:rPr lang="en-GB" sz="1600" dirty="0">
                <a:solidFill>
                  <a:srgbClr val="4F0F61"/>
                </a:solidFill>
                <a:latin typeface="Arial Rounded MT Bold"/>
                <a:cs typeface="Calibri"/>
              </a:rPr>
              <a:t>Applicants should download the application form from the Forward Carers website and save to local computer/drive.</a:t>
            </a:r>
          </a:p>
          <a:p>
            <a:pPr marL="590550" indent="-257175" defTabSz="914378">
              <a:buFont typeface="Arial" panose="020B0604020202020204" pitchFamily="34" charset="0"/>
              <a:buChar char="•"/>
            </a:pPr>
            <a:endParaRPr lang="en-GB" sz="1600" dirty="0">
              <a:solidFill>
                <a:srgbClr val="4F0F61"/>
              </a:solidFill>
              <a:latin typeface="Arial Rounded MT Bold"/>
              <a:cs typeface="Calibri"/>
            </a:endParaRPr>
          </a:p>
          <a:p>
            <a:pPr marL="590550" indent="-257175" defTabSz="914378">
              <a:buFont typeface="Arial" panose="020B0604020202020204" pitchFamily="34" charset="0"/>
              <a:buChar char="•"/>
            </a:pPr>
            <a:r>
              <a:rPr lang="en-GB" sz="1600" dirty="0">
                <a:solidFill>
                  <a:srgbClr val="4F0F61"/>
                </a:solidFill>
                <a:latin typeface="Arial Rounded MT Bold"/>
                <a:cs typeface="Calibri"/>
              </a:rPr>
              <a:t>Please read all questions carefully and note where there is a word limit. Any text which exceeds the word limit will be discounted.</a:t>
            </a:r>
          </a:p>
          <a:p>
            <a:pPr marL="590550" indent="-257175" defTabSz="914378">
              <a:buFont typeface="Arial" panose="020B0604020202020204" pitchFamily="34" charset="0"/>
              <a:buChar char="•"/>
            </a:pPr>
            <a:endParaRPr lang="en-GB" sz="1600" dirty="0">
              <a:solidFill>
                <a:srgbClr val="4F0F61"/>
              </a:solidFill>
              <a:latin typeface="Arial Rounded MT Bold"/>
              <a:cs typeface="Calibri"/>
            </a:endParaRPr>
          </a:p>
          <a:p>
            <a:pPr marL="590550" indent="-257175" defTabSz="914378">
              <a:buFont typeface="Arial" panose="020B0604020202020204" pitchFamily="34" charset="0"/>
              <a:buChar char="•"/>
            </a:pPr>
            <a:r>
              <a:rPr lang="en-GB" sz="1600" dirty="0">
                <a:solidFill>
                  <a:srgbClr val="4F0F61"/>
                </a:solidFill>
                <a:latin typeface="Arial Rounded MT Bold"/>
                <a:cs typeface="Calibri"/>
              </a:rPr>
              <a:t>The first part of the form is information about your organisation/partnership.</a:t>
            </a:r>
          </a:p>
          <a:p>
            <a:pPr marL="590550" indent="-257175" defTabSz="914378">
              <a:buFont typeface="Arial" panose="020B0604020202020204" pitchFamily="34" charset="0"/>
              <a:buChar char="•"/>
            </a:pPr>
            <a:endParaRPr lang="en-GB" sz="1600" dirty="0">
              <a:solidFill>
                <a:srgbClr val="4F0F61"/>
              </a:solidFill>
              <a:latin typeface="Arial Rounded MT Bold"/>
              <a:cs typeface="Calibri"/>
            </a:endParaRPr>
          </a:p>
        </p:txBody>
      </p:sp>
    </p:spTree>
    <p:extLst>
      <p:ext uri="{BB962C8B-B14F-4D97-AF65-F5344CB8AC3E}">
        <p14:creationId xmlns:p14="http://schemas.microsoft.com/office/powerpoint/2010/main" val="1070816455"/>
      </p:ext>
    </p:extLst>
  </p:cSld>
  <p:clrMapOvr>
    <a:masterClrMapping/>
  </p:clrMapOvr>
  <mc:AlternateContent xmlns:mc="http://schemas.openxmlformats.org/markup-compatibility/2006" xmlns:p14="http://schemas.microsoft.com/office/powerpoint/2010/main">
    <mc:Choice Requires="p14">
      <p:transition spd="slow" p14:dur="2250" advClick="0"/>
    </mc:Choice>
    <mc:Fallback xmlns="">
      <p:transition spd="slow" advClick="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Shape 291"/>
          <p:cNvSpPr txBox="1"/>
          <p:nvPr/>
        </p:nvSpPr>
        <p:spPr>
          <a:xfrm>
            <a:off x="-13525" y="126"/>
            <a:ext cx="9157500" cy="5143499"/>
          </a:xfrm>
          <a:prstGeom prst="rect">
            <a:avLst/>
          </a:prstGeom>
          <a:solidFill>
            <a:schemeClr val="bg1"/>
          </a:solidFill>
          <a:ln>
            <a:noFill/>
          </a:ln>
        </p:spPr>
        <p:txBody>
          <a:bodyPr lIns="91425" tIns="91425" rIns="91425" bIns="91425" anchor="t" anchorCtr="0">
            <a:noAutofit/>
          </a:bodyPr>
          <a:lstStyle/>
          <a:p>
            <a:pPr defTabSz="914378"/>
            <a:endParaRPr/>
          </a:p>
        </p:txBody>
      </p:sp>
      <p:sp>
        <p:nvSpPr>
          <p:cNvPr id="292" name="Shape 292"/>
          <p:cNvSpPr txBox="1"/>
          <p:nvPr/>
        </p:nvSpPr>
        <p:spPr>
          <a:xfrm>
            <a:off x="-13650" y="4345601"/>
            <a:ext cx="9157500" cy="797699"/>
          </a:xfrm>
          <a:prstGeom prst="rect">
            <a:avLst/>
          </a:prstGeom>
          <a:solidFill>
            <a:srgbClr val="46004E"/>
          </a:solidFill>
          <a:ln>
            <a:noFill/>
          </a:ln>
        </p:spPr>
        <p:txBody>
          <a:bodyPr lIns="91425" tIns="91425" rIns="91425" bIns="91425" anchor="t" anchorCtr="0">
            <a:noAutofit/>
          </a:bodyPr>
          <a:lstStyle/>
          <a:p>
            <a:pPr defTabSz="914378"/>
            <a:endParaRPr/>
          </a:p>
        </p:txBody>
      </p:sp>
      <p:pic>
        <p:nvPicPr>
          <p:cNvPr id="294" name="Shape 294"/>
          <p:cNvPicPr preferRelativeResize="0"/>
          <p:nvPr/>
        </p:nvPicPr>
        <p:blipFill>
          <a:blip r:embed="rId3">
            <a:alphaModFix/>
          </a:blip>
          <a:stretch>
            <a:fillRect/>
          </a:stretch>
        </p:blipFill>
        <p:spPr>
          <a:xfrm>
            <a:off x="3986126" y="3771650"/>
            <a:ext cx="1171725" cy="1171725"/>
          </a:xfrm>
          <a:prstGeom prst="rect">
            <a:avLst/>
          </a:prstGeom>
          <a:noFill/>
          <a:ln>
            <a:noFill/>
          </a:ln>
        </p:spPr>
      </p:pic>
      <p:sp>
        <p:nvSpPr>
          <p:cNvPr id="298" name="Shape 298"/>
          <p:cNvSpPr txBox="1"/>
          <p:nvPr/>
        </p:nvSpPr>
        <p:spPr>
          <a:xfrm>
            <a:off x="367901" y="2012675"/>
            <a:ext cx="3426599" cy="843900"/>
          </a:xfrm>
          <a:prstGeom prst="rect">
            <a:avLst/>
          </a:prstGeom>
          <a:noFill/>
          <a:ln>
            <a:noFill/>
          </a:ln>
        </p:spPr>
        <p:txBody>
          <a:bodyPr lIns="91425" tIns="91425" rIns="91425" bIns="91425" anchor="t" anchorCtr="0">
            <a:noAutofit/>
          </a:bodyPr>
          <a:lstStyle/>
          <a:p>
            <a:pPr defTabSz="914378"/>
            <a:endParaRPr/>
          </a:p>
        </p:txBody>
      </p:sp>
      <p:sp>
        <p:nvSpPr>
          <p:cNvPr id="8" name="Text Placeholder 7">
            <a:extLst>
              <a:ext uri="{FF2B5EF4-FFF2-40B4-BE49-F238E27FC236}">
                <a16:creationId xmlns:a16="http://schemas.microsoft.com/office/drawing/2014/main" id="{FD9E9677-A448-4224-B1C0-1392B22EFA16}"/>
              </a:ext>
            </a:extLst>
          </p:cNvPr>
          <p:cNvSpPr>
            <a:spLocks noGrp="1"/>
          </p:cNvSpPr>
          <p:nvPr>
            <p:ph type="body" idx="1"/>
          </p:nvPr>
        </p:nvSpPr>
        <p:spPr>
          <a:xfrm>
            <a:off x="195943" y="164287"/>
            <a:ext cx="8520599" cy="791551"/>
          </a:xfrm>
        </p:spPr>
        <p:txBody>
          <a:bodyPr>
            <a:normAutofit fontScale="85000" lnSpcReduction="10000"/>
          </a:bodyPr>
          <a:lstStyle/>
          <a:p>
            <a:pPr marL="0" indent="0">
              <a:buClrTx/>
              <a:buSzTx/>
              <a:buNone/>
            </a:pPr>
            <a:r>
              <a:rPr lang="en-GB" sz="3200" b="1" dirty="0">
                <a:solidFill>
                  <a:srgbClr val="4F0F61"/>
                </a:solidFill>
                <a:latin typeface="Arial Rounded MT Bold"/>
                <a:ea typeface="Roboto"/>
                <a:cs typeface="Calibri"/>
                <a:sym typeface="Roboto"/>
              </a:rPr>
              <a:t>Carers Projects – Completing your application</a:t>
            </a:r>
            <a:endParaRPr lang="en-GB" sz="3200" dirty="0">
              <a:latin typeface="Arial Rounded MT Bold"/>
              <a:cs typeface="Calibri"/>
            </a:endParaRPr>
          </a:p>
        </p:txBody>
      </p:sp>
      <p:pic>
        <p:nvPicPr>
          <p:cNvPr id="11" name="Picture 10">
            <a:extLst>
              <a:ext uri="{FF2B5EF4-FFF2-40B4-BE49-F238E27FC236}">
                <a16:creationId xmlns:a16="http://schemas.microsoft.com/office/drawing/2014/main" id="{F5B5F3F4-8BBE-46BE-9C4D-FA31A8DF878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08543" y="3852751"/>
            <a:ext cx="1113116" cy="1113116"/>
          </a:xfrm>
          <a:prstGeom prst="rect">
            <a:avLst/>
          </a:prstGeom>
        </p:spPr>
      </p:pic>
      <p:sp>
        <p:nvSpPr>
          <p:cNvPr id="12" name="Shape 195"/>
          <p:cNvSpPr txBox="1"/>
          <p:nvPr/>
        </p:nvSpPr>
        <p:spPr>
          <a:xfrm>
            <a:off x="367900" y="863129"/>
            <a:ext cx="8652275" cy="2833365"/>
          </a:xfrm>
          <a:prstGeom prst="rect">
            <a:avLst/>
          </a:prstGeom>
          <a:noFill/>
          <a:ln>
            <a:noFill/>
          </a:ln>
        </p:spPr>
        <p:txBody>
          <a:bodyPr lIns="91425" tIns="91425" rIns="91425" bIns="91425" anchor="t" anchorCtr="0">
            <a:noAutofit/>
          </a:bodyPr>
          <a:lstStyle/>
          <a:p>
            <a:endParaRPr lang="en-GB" sz="1598" dirty="0">
              <a:solidFill>
                <a:srgbClr val="4F0F61"/>
              </a:solidFill>
              <a:latin typeface="Arial Rounded MT Bold" panose="020F0704030504030204" pitchFamily="34" charset="0"/>
            </a:endParaRPr>
          </a:p>
          <a:p>
            <a:r>
              <a:rPr lang="en-GB" sz="1598" dirty="0">
                <a:solidFill>
                  <a:srgbClr val="4F0F61"/>
                </a:solidFill>
                <a:latin typeface="Arial Rounded MT Bold" panose="020F0704030504030204" pitchFamily="34" charset="0"/>
              </a:rPr>
              <a:t>Question 11 – Please indicate which Lot you are applying for.</a:t>
            </a:r>
          </a:p>
          <a:p>
            <a:endParaRPr lang="en-GB" sz="1598" dirty="0">
              <a:solidFill>
                <a:srgbClr val="4F0F61"/>
              </a:solidFill>
              <a:latin typeface="Arial Rounded MT Bold" panose="020F0704030504030204" pitchFamily="34" charset="0"/>
            </a:endParaRPr>
          </a:p>
          <a:p>
            <a:r>
              <a:rPr lang="en-GB" sz="1598" dirty="0">
                <a:solidFill>
                  <a:srgbClr val="4F0F61"/>
                </a:solidFill>
                <a:latin typeface="Arial Rounded MT Bold" panose="020F0704030504030204" pitchFamily="34" charset="0"/>
              </a:rPr>
              <a:t>Question 12 – Tell us about your proposal. 500 words (scored 0 - 5)</a:t>
            </a:r>
          </a:p>
          <a:p>
            <a:r>
              <a:rPr lang="en-GB" sz="1598" dirty="0">
                <a:solidFill>
                  <a:srgbClr val="4F0F61"/>
                </a:solidFill>
                <a:latin typeface="Arial Rounded MT Bold" panose="020F0704030504030204" pitchFamily="34" charset="0"/>
              </a:rPr>
              <a:t>(what are you going to do with the money and what difference is it going to make? Use later questions to give additional detail)</a:t>
            </a:r>
          </a:p>
          <a:p>
            <a:pPr marL="1344216"/>
            <a:endParaRPr lang="en-GB" sz="1598" dirty="0">
              <a:solidFill>
                <a:srgbClr val="4F0F61"/>
              </a:solidFill>
              <a:latin typeface="Arial Rounded MT Bold" panose="020F0704030504030204" pitchFamily="34" charset="0"/>
            </a:endParaRPr>
          </a:p>
          <a:p>
            <a:r>
              <a:rPr lang="en-GB" sz="1598" dirty="0">
                <a:solidFill>
                  <a:srgbClr val="4F0F61"/>
                </a:solidFill>
                <a:latin typeface="Arial Rounded MT Bold" panose="020F0704030504030204" pitchFamily="34" charset="0"/>
              </a:rPr>
              <a:t>Question 13 – Where will your activities take place. City-wide or a specific local area? </a:t>
            </a:r>
          </a:p>
        </p:txBody>
      </p:sp>
      <p:pic>
        <p:nvPicPr>
          <p:cNvPr id="293" name="Shape 293"/>
          <p:cNvPicPr preferRelativeResize="0"/>
          <p:nvPr/>
        </p:nvPicPr>
        <p:blipFill>
          <a:blip r:embed="rId5">
            <a:alphaModFix/>
          </a:blip>
          <a:stretch>
            <a:fillRect/>
          </a:stretch>
        </p:blipFill>
        <p:spPr>
          <a:xfrm rot="-8518129">
            <a:off x="-621307" y="2577068"/>
            <a:ext cx="3601239" cy="3075462"/>
          </a:xfrm>
          <a:prstGeom prst="rect">
            <a:avLst/>
          </a:prstGeom>
          <a:noFill/>
          <a:ln>
            <a:noFill/>
          </a:ln>
        </p:spPr>
      </p:pic>
    </p:spTree>
    <p:extLst>
      <p:ext uri="{BB962C8B-B14F-4D97-AF65-F5344CB8AC3E}">
        <p14:creationId xmlns:p14="http://schemas.microsoft.com/office/powerpoint/2010/main" val="3781142519"/>
      </p:ext>
    </p:extLst>
  </p:cSld>
  <p:clrMapOvr>
    <a:masterClrMapping/>
  </p:clrMapOvr>
  <mc:AlternateContent xmlns:mc="http://schemas.openxmlformats.org/markup-compatibility/2006" xmlns:p14="http://schemas.microsoft.com/office/powerpoint/2010/main">
    <mc:Choice Requires="p14">
      <p:transition spd="slow" p14:dur="2250" advClick="0"/>
    </mc:Choice>
    <mc:Fallback xmlns="">
      <p:transition spd="slow" advClick="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Shape 291"/>
          <p:cNvSpPr txBox="1"/>
          <p:nvPr/>
        </p:nvSpPr>
        <p:spPr>
          <a:xfrm>
            <a:off x="-13525" y="126"/>
            <a:ext cx="9157500" cy="5143499"/>
          </a:xfrm>
          <a:prstGeom prst="rect">
            <a:avLst/>
          </a:prstGeom>
          <a:solidFill>
            <a:schemeClr val="bg1"/>
          </a:solidFill>
          <a:ln>
            <a:noFill/>
          </a:ln>
        </p:spPr>
        <p:txBody>
          <a:bodyPr lIns="91425" tIns="91425" rIns="91425" bIns="91425" anchor="t" anchorCtr="0">
            <a:noAutofit/>
          </a:bodyPr>
          <a:lstStyle/>
          <a:p>
            <a:pPr defTabSz="914378"/>
            <a:endParaRPr/>
          </a:p>
        </p:txBody>
      </p:sp>
      <p:sp>
        <p:nvSpPr>
          <p:cNvPr id="292" name="Shape 292"/>
          <p:cNvSpPr txBox="1"/>
          <p:nvPr/>
        </p:nvSpPr>
        <p:spPr>
          <a:xfrm>
            <a:off x="-13650" y="4345601"/>
            <a:ext cx="9157500" cy="797699"/>
          </a:xfrm>
          <a:prstGeom prst="rect">
            <a:avLst/>
          </a:prstGeom>
          <a:solidFill>
            <a:srgbClr val="46004E"/>
          </a:solidFill>
          <a:ln>
            <a:noFill/>
          </a:ln>
        </p:spPr>
        <p:txBody>
          <a:bodyPr lIns="91425" tIns="91425" rIns="91425" bIns="91425" anchor="t" anchorCtr="0">
            <a:noAutofit/>
          </a:bodyPr>
          <a:lstStyle/>
          <a:p>
            <a:pPr defTabSz="914378"/>
            <a:endParaRPr/>
          </a:p>
        </p:txBody>
      </p:sp>
      <p:pic>
        <p:nvPicPr>
          <p:cNvPr id="294" name="Shape 294"/>
          <p:cNvPicPr preferRelativeResize="0"/>
          <p:nvPr/>
        </p:nvPicPr>
        <p:blipFill>
          <a:blip r:embed="rId3">
            <a:alphaModFix/>
          </a:blip>
          <a:stretch>
            <a:fillRect/>
          </a:stretch>
        </p:blipFill>
        <p:spPr>
          <a:xfrm>
            <a:off x="3986126" y="3771650"/>
            <a:ext cx="1171725" cy="1171725"/>
          </a:xfrm>
          <a:prstGeom prst="rect">
            <a:avLst/>
          </a:prstGeom>
          <a:noFill/>
          <a:ln>
            <a:noFill/>
          </a:ln>
        </p:spPr>
      </p:pic>
      <p:sp>
        <p:nvSpPr>
          <p:cNvPr id="298" name="Shape 298"/>
          <p:cNvSpPr txBox="1"/>
          <p:nvPr/>
        </p:nvSpPr>
        <p:spPr>
          <a:xfrm>
            <a:off x="367901" y="2012675"/>
            <a:ext cx="3426599" cy="843900"/>
          </a:xfrm>
          <a:prstGeom prst="rect">
            <a:avLst/>
          </a:prstGeom>
          <a:noFill/>
          <a:ln>
            <a:noFill/>
          </a:ln>
        </p:spPr>
        <p:txBody>
          <a:bodyPr lIns="91425" tIns="91425" rIns="91425" bIns="91425" anchor="t" anchorCtr="0">
            <a:noAutofit/>
          </a:bodyPr>
          <a:lstStyle/>
          <a:p>
            <a:pPr defTabSz="914378"/>
            <a:endParaRPr/>
          </a:p>
        </p:txBody>
      </p:sp>
      <p:sp>
        <p:nvSpPr>
          <p:cNvPr id="8" name="Text Placeholder 7">
            <a:extLst>
              <a:ext uri="{FF2B5EF4-FFF2-40B4-BE49-F238E27FC236}">
                <a16:creationId xmlns:a16="http://schemas.microsoft.com/office/drawing/2014/main" id="{FD9E9677-A448-4224-B1C0-1392B22EFA16}"/>
              </a:ext>
            </a:extLst>
          </p:cNvPr>
          <p:cNvSpPr>
            <a:spLocks noGrp="1"/>
          </p:cNvSpPr>
          <p:nvPr>
            <p:ph type="body" idx="1"/>
          </p:nvPr>
        </p:nvSpPr>
        <p:spPr>
          <a:xfrm>
            <a:off x="195943" y="164287"/>
            <a:ext cx="8520599" cy="791551"/>
          </a:xfrm>
        </p:spPr>
        <p:txBody>
          <a:bodyPr>
            <a:normAutofit fontScale="85000" lnSpcReduction="10000"/>
          </a:bodyPr>
          <a:lstStyle/>
          <a:p>
            <a:pPr marL="0" indent="0">
              <a:buClrTx/>
              <a:buSzTx/>
              <a:buNone/>
            </a:pPr>
            <a:r>
              <a:rPr lang="en-GB" sz="3200" b="1" dirty="0">
                <a:solidFill>
                  <a:srgbClr val="4F0F61"/>
                </a:solidFill>
                <a:latin typeface="Arial Rounded MT Bold"/>
                <a:ea typeface="Roboto"/>
                <a:cs typeface="Calibri"/>
                <a:sym typeface="Roboto"/>
              </a:rPr>
              <a:t>Carers Projects – Completing your application</a:t>
            </a:r>
            <a:endParaRPr lang="en-GB" sz="3200" dirty="0">
              <a:latin typeface="Arial Rounded MT Bold"/>
              <a:cs typeface="Calibri"/>
            </a:endParaRPr>
          </a:p>
        </p:txBody>
      </p:sp>
      <p:pic>
        <p:nvPicPr>
          <p:cNvPr id="11" name="Picture 10">
            <a:extLst>
              <a:ext uri="{FF2B5EF4-FFF2-40B4-BE49-F238E27FC236}">
                <a16:creationId xmlns:a16="http://schemas.microsoft.com/office/drawing/2014/main" id="{F5B5F3F4-8BBE-46BE-9C4D-FA31A8DF878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08543" y="3852751"/>
            <a:ext cx="1113116" cy="1113116"/>
          </a:xfrm>
          <a:prstGeom prst="rect">
            <a:avLst/>
          </a:prstGeom>
        </p:spPr>
      </p:pic>
      <p:sp>
        <p:nvSpPr>
          <p:cNvPr id="12" name="Shape 195"/>
          <p:cNvSpPr txBox="1"/>
          <p:nvPr/>
        </p:nvSpPr>
        <p:spPr>
          <a:xfrm>
            <a:off x="195943" y="863129"/>
            <a:ext cx="8947907" cy="2833365"/>
          </a:xfrm>
          <a:prstGeom prst="rect">
            <a:avLst/>
          </a:prstGeom>
          <a:noFill/>
          <a:ln>
            <a:noFill/>
          </a:ln>
        </p:spPr>
        <p:txBody>
          <a:bodyPr lIns="91425" tIns="91425" rIns="91425" bIns="91425" anchor="t" anchorCtr="0">
            <a:noAutofit/>
          </a:bodyPr>
          <a:lstStyle/>
          <a:p>
            <a:r>
              <a:rPr lang="en-GB" sz="1598" dirty="0">
                <a:solidFill>
                  <a:srgbClr val="4F0F61"/>
                </a:solidFill>
                <a:latin typeface="Arial Rounded MT Bold" panose="020F0704030504030204" pitchFamily="34" charset="0"/>
              </a:rPr>
              <a:t>Question 14 – Please detail your prior experience of delivering specialist dementia services? 250 words (scored 0 – 5)</a:t>
            </a:r>
          </a:p>
          <a:p>
            <a:endParaRPr lang="en-GB" sz="1598" dirty="0">
              <a:solidFill>
                <a:srgbClr val="4F0F61"/>
              </a:solidFill>
              <a:latin typeface="Arial Rounded MT Bold" panose="020F0704030504030204" pitchFamily="34" charset="0"/>
            </a:endParaRPr>
          </a:p>
          <a:p>
            <a:endParaRPr lang="en-GB" sz="1598" dirty="0">
              <a:solidFill>
                <a:srgbClr val="4F0F61"/>
              </a:solidFill>
              <a:latin typeface="Arial Rounded MT Bold" panose="020F0704030504030204" pitchFamily="34" charset="0"/>
            </a:endParaRPr>
          </a:p>
          <a:p>
            <a:r>
              <a:rPr lang="en-GB" sz="1598" dirty="0">
                <a:solidFill>
                  <a:srgbClr val="4F0F61"/>
                </a:solidFill>
                <a:latin typeface="Arial Rounded MT Bold" panose="020F0704030504030204" pitchFamily="34" charset="0"/>
              </a:rPr>
              <a:t>Question 15 – How does your proposal fit with existing activities? 250 words (scored 0-5)</a:t>
            </a:r>
          </a:p>
          <a:p>
            <a:endParaRPr lang="en-GB" sz="1598" dirty="0">
              <a:solidFill>
                <a:srgbClr val="4F0F61"/>
              </a:solidFill>
              <a:latin typeface="Arial Rounded MT Bold" panose="020F0704030504030204" pitchFamily="34" charset="0"/>
            </a:endParaRPr>
          </a:p>
          <a:p>
            <a:endParaRPr lang="en-GB" sz="1598" dirty="0">
              <a:solidFill>
                <a:srgbClr val="4F0F61"/>
              </a:solidFill>
              <a:latin typeface="Arial Rounded MT Bold" panose="020F0704030504030204" pitchFamily="34" charset="0"/>
            </a:endParaRPr>
          </a:p>
          <a:p>
            <a:r>
              <a:rPr lang="en-GB" sz="1598" dirty="0">
                <a:solidFill>
                  <a:srgbClr val="4F0F61"/>
                </a:solidFill>
                <a:latin typeface="Arial Rounded MT Bold" panose="020F0704030504030204" pitchFamily="34" charset="0"/>
              </a:rPr>
              <a:t>Question 16 – How will you involve carers and communities in modelling and delivering? 200 words (scored 0 - 5)</a:t>
            </a:r>
          </a:p>
          <a:p>
            <a:pPr marL="1344216"/>
            <a:endParaRPr lang="en-GB" sz="1598" dirty="0">
              <a:solidFill>
                <a:srgbClr val="4F0F61"/>
              </a:solidFill>
              <a:latin typeface="Arial Rounded MT Bold" panose="020F0704030504030204" pitchFamily="34" charset="0"/>
            </a:endParaRPr>
          </a:p>
        </p:txBody>
      </p:sp>
      <p:pic>
        <p:nvPicPr>
          <p:cNvPr id="293" name="Shape 293"/>
          <p:cNvPicPr preferRelativeResize="0"/>
          <p:nvPr/>
        </p:nvPicPr>
        <p:blipFill>
          <a:blip r:embed="rId5">
            <a:alphaModFix/>
          </a:blip>
          <a:stretch>
            <a:fillRect/>
          </a:stretch>
        </p:blipFill>
        <p:spPr>
          <a:xfrm rot="-8518129">
            <a:off x="-684473" y="2577068"/>
            <a:ext cx="3601239" cy="3075462"/>
          </a:xfrm>
          <a:prstGeom prst="rect">
            <a:avLst/>
          </a:prstGeom>
          <a:noFill/>
          <a:ln>
            <a:noFill/>
          </a:ln>
        </p:spPr>
      </p:pic>
    </p:spTree>
    <p:extLst>
      <p:ext uri="{BB962C8B-B14F-4D97-AF65-F5344CB8AC3E}">
        <p14:creationId xmlns:p14="http://schemas.microsoft.com/office/powerpoint/2010/main" val="689852037"/>
      </p:ext>
    </p:extLst>
  </p:cSld>
  <p:clrMapOvr>
    <a:masterClrMapping/>
  </p:clrMapOvr>
  <mc:AlternateContent xmlns:mc="http://schemas.openxmlformats.org/markup-compatibility/2006" xmlns:p14="http://schemas.microsoft.com/office/powerpoint/2010/main">
    <mc:Choice Requires="p14">
      <p:transition spd="slow" p14:dur="2250" advClick="0"/>
    </mc:Choice>
    <mc:Fallback xmlns="">
      <p:transition spd="slow" advClick="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Shape 291"/>
          <p:cNvSpPr txBox="1"/>
          <p:nvPr/>
        </p:nvSpPr>
        <p:spPr>
          <a:xfrm>
            <a:off x="-13525" y="126"/>
            <a:ext cx="9157500" cy="5143499"/>
          </a:xfrm>
          <a:prstGeom prst="rect">
            <a:avLst/>
          </a:prstGeom>
          <a:solidFill>
            <a:schemeClr val="bg1"/>
          </a:solidFill>
          <a:ln>
            <a:noFill/>
          </a:ln>
        </p:spPr>
        <p:txBody>
          <a:bodyPr lIns="91425" tIns="91425" rIns="91425" bIns="91425" anchor="t" anchorCtr="0">
            <a:noAutofit/>
          </a:bodyPr>
          <a:lstStyle/>
          <a:p>
            <a:pPr defTabSz="914378"/>
            <a:endParaRPr/>
          </a:p>
        </p:txBody>
      </p:sp>
      <p:sp>
        <p:nvSpPr>
          <p:cNvPr id="292" name="Shape 292"/>
          <p:cNvSpPr txBox="1"/>
          <p:nvPr/>
        </p:nvSpPr>
        <p:spPr>
          <a:xfrm>
            <a:off x="-13650" y="4345601"/>
            <a:ext cx="9157500" cy="797699"/>
          </a:xfrm>
          <a:prstGeom prst="rect">
            <a:avLst/>
          </a:prstGeom>
          <a:solidFill>
            <a:srgbClr val="46004E"/>
          </a:solidFill>
          <a:ln>
            <a:noFill/>
          </a:ln>
        </p:spPr>
        <p:txBody>
          <a:bodyPr lIns="91425" tIns="91425" rIns="91425" bIns="91425" anchor="t" anchorCtr="0">
            <a:noAutofit/>
          </a:bodyPr>
          <a:lstStyle/>
          <a:p>
            <a:pPr defTabSz="914378"/>
            <a:endParaRPr/>
          </a:p>
        </p:txBody>
      </p:sp>
      <p:pic>
        <p:nvPicPr>
          <p:cNvPr id="294" name="Shape 294"/>
          <p:cNvPicPr preferRelativeResize="0"/>
          <p:nvPr/>
        </p:nvPicPr>
        <p:blipFill>
          <a:blip r:embed="rId3">
            <a:alphaModFix/>
          </a:blip>
          <a:stretch>
            <a:fillRect/>
          </a:stretch>
        </p:blipFill>
        <p:spPr>
          <a:xfrm>
            <a:off x="3986126" y="3771650"/>
            <a:ext cx="1171725" cy="1171725"/>
          </a:xfrm>
          <a:prstGeom prst="rect">
            <a:avLst/>
          </a:prstGeom>
          <a:noFill/>
          <a:ln>
            <a:noFill/>
          </a:ln>
        </p:spPr>
      </p:pic>
      <p:sp>
        <p:nvSpPr>
          <p:cNvPr id="298" name="Shape 298"/>
          <p:cNvSpPr txBox="1"/>
          <p:nvPr/>
        </p:nvSpPr>
        <p:spPr>
          <a:xfrm>
            <a:off x="367901" y="2012675"/>
            <a:ext cx="3426599" cy="843900"/>
          </a:xfrm>
          <a:prstGeom prst="rect">
            <a:avLst/>
          </a:prstGeom>
          <a:noFill/>
          <a:ln>
            <a:noFill/>
          </a:ln>
        </p:spPr>
        <p:txBody>
          <a:bodyPr lIns="91425" tIns="91425" rIns="91425" bIns="91425" anchor="t" anchorCtr="0">
            <a:noAutofit/>
          </a:bodyPr>
          <a:lstStyle/>
          <a:p>
            <a:pPr defTabSz="914378"/>
            <a:endParaRPr/>
          </a:p>
        </p:txBody>
      </p:sp>
      <p:sp>
        <p:nvSpPr>
          <p:cNvPr id="8" name="Text Placeholder 7">
            <a:extLst>
              <a:ext uri="{FF2B5EF4-FFF2-40B4-BE49-F238E27FC236}">
                <a16:creationId xmlns:a16="http://schemas.microsoft.com/office/drawing/2014/main" id="{FD9E9677-A448-4224-B1C0-1392B22EFA16}"/>
              </a:ext>
            </a:extLst>
          </p:cNvPr>
          <p:cNvSpPr>
            <a:spLocks noGrp="1"/>
          </p:cNvSpPr>
          <p:nvPr>
            <p:ph type="body" idx="1"/>
          </p:nvPr>
        </p:nvSpPr>
        <p:spPr>
          <a:xfrm>
            <a:off x="195943" y="164287"/>
            <a:ext cx="8520599" cy="791551"/>
          </a:xfrm>
        </p:spPr>
        <p:txBody>
          <a:bodyPr>
            <a:normAutofit/>
          </a:bodyPr>
          <a:lstStyle/>
          <a:p>
            <a:pPr marL="0" indent="0">
              <a:buClrTx/>
              <a:buSzTx/>
              <a:buNone/>
            </a:pPr>
            <a:r>
              <a:rPr lang="en-GB" sz="3200" b="1" dirty="0">
                <a:solidFill>
                  <a:srgbClr val="4F0F61"/>
                </a:solidFill>
                <a:latin typeface="Arial Rounded MT Bold"/>
                <a:ea typeface="Roboto"/>
                <a:cs typeface="Calibri"/>
                <a:sym typeface="Roboto"/>
              </a:rPr>
              <a:t>Carers Projects – how to apply</a:t>
            </a:r>
            <a:endParaRPr lang="en-GB" sz="3200" dirty="0">
              <a:latin typeface="Arial Rounded MT Bold"/>
              <a:cs typeface="Calibri"/>
            </a:endParaRPr>
          </a:p>
        </p:txBody>
      </p:sp>
      <p:pic>
        <p:nvPicPr>
          <p:cNvPr id="11" name="Picture 10">
            <a:extLst>
              <a:ext uri="{FF2B5EF4-FFF2-40B4-BE49-F238E27FC236}">
                <a16:creationId xmlns:a16="http://schemas.microsoft.com/office/drawing/2014/main" id="{F5B5F3F4-8BBE-46BE-9C4D-FA31A8DF878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08543" y="3852751"/>
            <a:ext cx="1113116" cy="1113116"/>
          </a:xfrm>
          <a:prstGeom prst="rect">
            <a:avLst/>
          </a:prstGeom>
        </p:spPr>
      </p:pic>
      <p:sp>
        <p:nvSpPr>
          <p:cNvPr id="12" name="Shape 195"/>
          <p:cNvSpPr txBox="1"/>
          <p:nvPr/>
        </p:nvSpPr>
        <p:spPr>
          <a:xfrm>
            <a:off x="195943" y="863129"/>
            <a:ext cx="8805182" cy="2833365"/>
          </a:xfrm>
          <a:prstGeom prst="rect">
            <a:avLst/>
          </a:prstGeom>
          <a:noFill/>
          <a:ln>
            <a:noFill/>
          </a:ln>
        </p:spPr>
        <p:txBody>
          <a:bodyPr lIns="91425" tIns="91425" rIns="91425" bIns="91425" anchor="t" anchorCtr="0">
            <a:noAutofit/>
          </a:bodyPr>
          <a:lstStyle/>
          <a:p>
            <a:endParaRPr lang="en-GB" sz="1598" dirty="0">
              <a:solidFill>
                <a:srgbClr val="4F0F61"/>
              </a:solidFill>
              <a:latin typeface="Arial Rounded MT Bold" panose="020F0704030504030204" pitchFamily="34" charset="0"/>
            </a:endParaRPr>
          </a:p>
          <a:p>
            <a:r>
              <a:rPr lang="en-GB" sz="1598" dirty="0">
                <a:solidFill>
                  <a:srgbClr val="4F0F61"/>
                </a:solidFill>
                <a:latin typeface="Arial Rounded MT Bold" panose="020F0704030504030204" pitchFamily="34" charset="0"/>
              </a:rPr>
              <a:t>Question 17 – What difference are you going to make? 200 words (scored 0 – 5)</a:t>
            </a:r>
          </a:p>
          <a:p>
            <a:r>
              <a:rPr lang="en-GB" sz="1598" dirty="0">
                <a:solidFill>
                  <a:srgbClr val="4F0F61"/>
                </a:solidFill>
                <a:latin typeface="Arial Rounded MT Bold" panose="020F0704030504030204" pitchFamily="34" charset="0"/>
              </a:rPr>
              <a:t>	</a:t>
            </a:r>
          </a:p>
          <a:p>
            <a:pPr marL="1344216"/>
            <a:endParaRPr lang="en-GB" sz="1598" dirty="0">
              <a:solidFill>
                <a:srgbClr val="4F0F61"/>
              </a:solidFill>
              <a:latin typeface="Arial Rounded MT Bold" panose="020F0704030504030204" pitchFamily="34" charset="0"/>
            </a:endParaRPr>
          </a:p>
          <a:p>
            <a:r>
              <a:rPr lang="en-GB" sz="1598" dirty="0">
                <a:solidFill>
                  <a:srgbClr val="4F0F61"/>
                </a:solidFill>
                <a:latin typeface="Arial Rounded MT Bold" panose="020F0704030504030204" pitchFamily="34" charset="0"/>
              </a:rPr>
              <a:t>Question 18 – How will you know if you have made a difference? 200 words(scored 0 - 5)</a:t>
            </a:r>
          </a:p>
          <a:p>
            <a:r>
              <a:rPr lang="en-GB" sz="1598" dirty="0">
                <a:solidFill>
                  <a:srgbClr val="4F0F61"/>
                </a:solidFill>
                <a:latin typeface="Arial Rounded MT Bold" panose="020F0704030504030204" pitchFamily="34" charset="0"/>
              </a:rPr>
              <a:t>		</a:t>
            </a:r>
          </a:p>
          <a:p>
            <a:endParaRPr lang="en-GB" sz="1598" dirty="0">
              <a:solidFill>
                <a:srgbClr val="4F0F61"/>
              </a:solidFill>
              <a:latin typeface="Arial Rounded MT Bold" panose="020F0704030504030204" pitchFamily="34" charset="0"/>
            </a:endParaRPr>
          </a:p>
          <a:p>
            <a:r>
              <a:rPr lang="en-GB" sz="1598" dirty="0">
                <a:solidFill>
                  <a:srgbClr val="4F0F61"/>
                </a:solidFill>
                <a:latin typeface="Arial Rounded MT Bold" panose="020F0704030504030204" pitchFamily="34" charset="0"/>
              </a:rPr>
              <a:t>Question 19 – How will you implement your proposal? 200 words (scored 0 - 5)</a:t>
            </a:r>
          </a:p>
        </p:txBody>
      </p:sp>
      <p:pic>
        <p:nvPicPr>
          <p:cNvPr id="293" name="Shape 293"/>
          <p:cNvPicPr preferRelativeResize="0"/>
          <p:nvPr/>
        </p:nvPicPr>
        <p:blipFill>
          <a:blip r:embed="rId5">
            <a:alphaModFix/>
          </a:blip>
          <a:stretch>
            <a:fillRect/>
          </a:stretch>
        </p:blipFill>
        <p:spPr>
          <a:xfrm rot="-8518129">
            <a:off x="-620178" y="2601688"/>
            <a:ext cx="3601239" cy="3075462"/>
          </a:xfrm>
          <a:prstGeom prst="rect">
            <a:avLst/>
          </a:prstGeom>
          <a:noFill/>
          <a:ln>
            <a:noFill/>
          </a:ln>
        </p:spPr>
      </p:pic>
    </p:spTree>
    <p:extLst>
      <p:ext uri="{BB962C8B-B14F-4D97-AF65-F5344CB8AC3E}">
        <p14:creationId xmlns:p14="http://schemas.microsoft.com/office/powerpoint/2010/main" val="2833694730"/>
      </p:ext>
    </p:extLst>
  </p:cSld>
  <p:clrMapOvr>
    <a:masterClrMapping/>
  </p:clrMapOvr>
  <mc:AlternateContent xmlns:mc="http://schemas.openxmlformats.org/markup-compatibility/2006" xmlns:p14="http://schemas.microsoft.com/office/powerpoint/2010/main">
    <mc:Choice Requires="p14">
      <p:transition spd="slow" p14:dur="2250" advClick="0"/>
    </mc:Choice>
    <mc:Fallback xmlns="">
      <p:transition spd="slow"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Shape 291"/>
          <p:cNvSpPr txBox="1"/>
          <p:nvPr/>
        </p:nvSpPr>
        <p:spPr>
          <a:xfrm>
            <a:off x="-13525" y="125"/>
            <a:ext cx="9157500" cy="5143499"/>
          </a:xfrm>
          <a:prstGeom prst="rect">
            <a:avLst/>
          </a:prstGeom>
          <a:solidFill>
            <a:schemeClr val="bg1"/>
          </a:solidFill>
          <a:ln>
            <a:noFill/>
          </a:ln>
        </p:spPr>
        <p:txBody>
          <a:bodyPr lIns="91425" tIns="91425" rIns="91425" bIns="91425" anchor="t" anchorCtr="0">
            <a:noAutofit/>
          </a:bodyPr>
          <a:lstStyle/>
          <a:p>
            <a:pPr lvl="0" rtl="0">
              <a:spcBef>
                <a:spcPts val="0"/>
              </a:spcBef>
              <a:buNone/>
            </a:pPr>
            <a:endParaRPr/>
          </a:p>
        </p:txBody>
      </p:sp>
      <p:sp>
        <p:nvSpPr>
          <p:cNvPr id="292" name="Shape 292"/>
          <p:cNvSpPr txBox="1"/>
          <p:nvPr/>
        </p:nvSpPr>
        <p:spPr>
          <a:xfrm>
            <a:off x="-13650" y="4345600"/>
            <a:ext cx="9157500" cy="797699"/>
          </a:xfrm>
          <a:prstGeom prst="rect">
            <a:avLst/>
          </a:prstGeom>
          <a:solidFill>
            <a:srgbClr val="46004E"/>
          </a:solidFill>
          <a:ln>
            <a:noFill/>
          </a:ln>
        </p:spPr>
        <p:txBody>
          <a:bodyPr lIns="91425" tIns="91425" rIns="91425" bIns="91425" anchor="t" anchorCtr="0">
            <a:noAutofit/>
          </a:bodyPr>
          <a:lstStyle/>
          <a:p>
            <a:pPr lvl="0" rtl="0">
              <a:spcBef>
                <a:spcPts val="0"/>
              </a:spcBef>
              <a:buNone/>
            </a:pPr>
            <a:endParaRPr/>
          </a:p>
        </p:txBody>
      </p:sp>
      <p:pic>
        <p:nvPicPr>
          <p:cNvPr id="294" name="Shape 294"/>
          <p:cNvPicPr preferRelativeResize="0"/>
          <p:nvPr/>
        </p:nvPicPr>
        <p:blipFill>
          <a:blip r:embed="rId3">
            <a:alphaModFix/>
          </a:blip>
          <a:stretch>
            <a:fillRect/>
          </a:stretch>
        </p:blipFill>
        <p:spPr>
          <a:xfrm>
            <a:off x="3986125" y="3771650"/>
            <a:ext cx="1171725" cy="1171725"/>
          </a:xfrm>
          <a:prstGeom prst="rect">
            <a:avLst/>
          </a:prstGeom>
          <a:noFill/>
          <a:ln>
            <a:noFill/>
          </a:ln>
        </p:spPr>
      </p:pic>
      <p:sp>
        <p:nvSpPr>
          <p:cNvPr id="298" name="Shape 298"/>
          <p:cNvSpPr txBox="1"/>
          <p:nvPr/>
        </p:nvSpPr>
        <p:spPr>
          <a:xfrm>
            <a:off x="367900" y="2012675"/>
            <a:ext cx="3426599" cy="843900"/>
          </a:xfrm>
          <a:prstGeom prst="rect">
            <a:avLst/>
          </a:prstGeom>
          <a:noFill/>
          <a:ln>
            <a:noFill/>
          </a:ln>
        </p:spPr>
        <p:txBody>
          <a:bodyPr lIns="91425" tIns="91425" rIns="91425" bIns="91425" anchor="t" anchorCtr="0">
            <a:noAutofit/>
          </a:bodyPr>
          <a:lstStyle/>
          <a:p>
            <a:pPr>
              <a:spcBef>
                <a:spcPts val="0"/>
              </a:spcBef>
              <a:buNone/>
            </a:pPr>
            <a:endParaRPr/>
          </a:p>
        </p:txBody>
      </p:sp>
      <p:sp>
        <p:nvSpPr>
          <p:cNvPr id="8" name="Text Placeholder 7">
            <a:extLst>
              <a:ext uri="{FF2B5EF4-FFF2-40B4-BE49-F238E27FC236}">
                <a16:creationId xmlns:a16="http://schemas.microsoft.com/office/drawing/2014/main" id="{FD9E9677-A448-4224-B1C0-1392B22EFA16}"/>
              </a:ext>
            </a:extLst>
          </p:cNvPr>
          <p:cNvSpPr>
            <a:spLocks noGrp="1"/>
          </p:cNvSpPr>
          <p:nvPr>
            <p:ph type="body" idx="1"/>
          </p:nvPr>
        </p:nvSpPr>
        <p:spPr>
          <a:xfrm>
            <a:off x="195942" y="164286"/>
            <a:ext cx="8520599" cy="791551"/>
          </a:xfrm>
        </p:spPr>
        <p:txBody>
          <a:bodyPr>
            <a:normAutofit/>
          </a:bodyPr>
          <a:lstStyle/>
          <a:p>
            <a:pPr marL="0" lvl="0" indent="0">
              <a:lnSpc>
                <a:spcPct val="100000"/>
              </a:lnSpc>
              <a:spcAft>
                <a:spcPts val="0"/>
              </a:spcAft>
              <a:buClrTx/>
              <a:buSzTx/>
              <a:buNone/>
            </a:pPr>
            <a:r>
              <a:rPr lang="en-GB" sz="3200" b="1" dirty="0">
                <a:solidFill>
                  <a:srgbClr val="4F0F61"/>
                </a:solidFill>
                <a:latin typeface="Arial Rounded MT Bold"/>
                <a:ea typeface="Roboto"/>
                <a:cs typeface="Calibri"/>
                <a:sym typeface="Roboto"/>
              </a:rPr>
              <a:t>Dementia Programme -Background</a:t>
            </a:r>
            <a:endParaRPr lang="en-GB" sz="3200" dirty="0">
              <a:latin typeface="Arial Rounded MT Bold"/>
              <a:cs typeface="Calibri"/>
            </a:endParaRPr>
          </a:p>
        </p:txBody>
      </p:sp>
      <p:pic>
        <p:nvPicPr>
          <p:cNvPr id="11" name="Picture 10">
            <a:extLst>
              <a:ext uri="{FF2B5EF4-FFF2-40B4-BE49-F238E27FC236}">
                <a16:creationId xmlns:a16="http://schemas.microsoft.com/office/drawing/2014/main" id="{F5B5F3F4-8BBE-46BE-9C4D-FA31A8DF878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08542" y="3852751"/>
            <a:ext cx="1113116" cy="1113116"/>
          </a:xfrm>
          <a:prstGeom prst="rect">
            <a:avLst/>
          </a:prstGeom>
        </p:spPr>
      </p:pic>
      <p:sp>
        <p:nvSpPr>
          <p:cNvPr id="12" name="Shape 195"/>
          <p:cNvSpPr txBox="1"/>
          <p:nvPr/>
        </p:nvSpPr>
        <p:spPr>
          <a:xfrm>
            <a:off x="251687" y="863129"/>
            <a:ext cx="8734181" cy="2833365"/>
          </a:xfrm>
          <a:prstGeom prst="rect">
            <a:avLst/>
          </a:prstGeom>
          <a:noFill/>
          <a:ln>
            <a:noFill/>
          </a:ln>
        </p:spPr>
        <p:txBody>
          <a:bodyPr lIns="91425" tIns="91425" rIns="91425" bIns="91425" anchor="t" anchorCtr="0">
            <a:noAutofit/>
          </a:bodyPr>
          <a:lstStyle/>
          <a:p>
            <a:pPr marL="285750" indent="-285750">
              <a:buFont typeface="Arial" panose="020B0604020202020204" pitchFamily="34" charset="0"/>
              <a:buChar char="•"/>
            </a:pPr>
            <a:r>
              <a:rPr lang="en-GB" sz="1600" dirty="0">
                <a:solidFill>
                  <a:srgbClr val="4F0F61"/>
                </a:solidFill>
                <a:latin typeface="Arial Rounded MT Bold"/>
                <a:cs typeface="Calibri"/>
              </a:rPr>
              <a:t>Tender for Birmingham Carers HUB integrated carers provision (Feb 2019) </a:t>
            </a:r>
            <a:endParaRPr lang="en-GB" sz="1600" dirty="0">
              <a:solidFill>
                <a:srgbClr val="4F0F61"/>
              </a:solidFill>
              <a:latin typeface="Arial Rounded MT Bold" panose="020F0704030504030204" pitchFamily="34" charset="0"/>
              <a:cs typeface="Calibri" panose="020F0502020204030204" pitchFamily="34" charset="0"/>
            </a:endParaRPr>
          </a:p>
          <a:p>
            <a:pPr marL="285750" indent="-285750">
              <a:buFont typeface="Arial" panose="020B0604020202020204" pitchFamily="34" charset="0"/>
              <a:buChar char="•"/>
            </a:pPr>
            <a:endParaRPr lang="en-GB" sz="1600" dirty="0">
              <a:solidFill>
                <a:srgbClr val="4F0F61"/>
              </a:solidFill>
              <a:latin typeface="Arial Rounded MT Bold" panose="020F0704030504030204" pitchFamily="34" charset="0"/>
              <a:cs typeface="Calibri" panose="020F0502020204030204" pitchFamily="34" charset="0"/>
            </a:endParaRPr>
          </a:p>
          <a:p>
            <a:pPr marL="285750" indent="-285750">
              <a:buFont typeface="Arial" panose="020B0604020202020204" pitchFamily="34" charset="0"/>
              <a:buChar char="•"/>
            </a:pPr>
            <a:r>
              <a:rPr lang="en-GB" sz="1600" dirty="0">
                <a:solidFill>
                  <a:srgbClr val="4F0F61"/>
                </a:solidFill>
                <a:latin typeface="Arial Rounded MT Bold"/>
                <a:cs typeface="Calibri"/>
              </a:rPr>
              <a:t>Birmingham City Council, CCGs and The Children’s Trust jointly commissioned   Forward Carers from (July 2019)</a:t>
            </a:r>
          </a:p>
          <a:p>
            <a:pPr marL="285750" indent="-285750">
              <a:buFont typeface="Arial" panose="020B0604020202020204" pitchFamily="34" charset="0"/>
              <a:buChar char="•"/>
            </a:pPr>
            <a:endParaRPr lang="en-GB" sz="1600" dirty="0">
              <a:solidFill>
                <a:srgbClr val="4F0F61"/>
              </a:solidFill>
              <a:latin typeface="Arial Rounded MT Bold" panose="020F0704030504030204" pitchFamily="34" charset="0"/>
              <a:cs typeface="Calibri" panose="020F0502020204030204" pitchFamily="34" charset="0"/>
            </a:endParaRPr>
          </a:p>
          <a:p>
            <a:pPr marL="285750" indent="-285750">
              <a:buFont typeface="Arial" panose="020B0604020202020204" pitchFamily="34" charset="0"/>
              <a:buChar char="•"/>
            </a:pPr>
            <a:r>
              <a:rPr lang="en-GB" sz="1600" dirty="0">
                <a:solidFill>
                  <a:srgbClr val="4F0F61"/>
                </a:solidFill>
                <a:latin typeface="Arial Rounded MT Bold"/>
                <a:cs typeface="Calibri"/>
              </a:rPr>
              <a:t>New additions to Carers HUB provision to be phased during 2019-20 </a:t>
            </a:r>
            <a:endParaRPr lang="en-GB" sz="1600" dirty="0">
              <a:solidFill>
                <a:srgbClr val="4F0F61"/>
              </a:solidFill>
              <a:latin typeface="Arial Rounded MT Bold" panose="020F0704030504030204" pitchFamily="34" charset="0"/>
              <a:cs typeface="Calibri" panose="020F0502020204030204" pitchFamily="34" charset="0"/>
            </a:endParaRPr>
          </a:p>
          <a:p>
            <a:pPr marL="285750" indent="-285750">
              <a:buFont typeface="Arial" panose="020B0604020202020204" pitchFamily="34" charset="0"/>
              <a:buChar char="•"/>
            </a:pPr>
            <a:endParaRPr lang="en-GB" sz="1600" dirty="0">
              <a:solidFill>
                <a:srgbClr val="4F0F61"/>
              </a:solidFill>
              <a:latin typeface="Arial Rounded MT Bold" panose="020F0704030504030204" pitchFamily="34" charset="0"/>
              <a:cs typeface="Calibri" panose="020F0502020204030204" pitchFamily="34" charset="0"/>
            </a:endParaRPr>
          </a:p>
          <a:p>
            <a:pPr marL="285750" indent="-285750">
              <a:buFont typeface="Arial" panose="020B0604020202020204" pitchFamily="34" charset="0"/>
              <a:buChar char="•"/>
            </a:pPr>
            <a:r>
              <a:rPr lang="en-GB" sz="1600" dirty="0">
                <a:solidFill>
                  <a:srgbClr val="4F0F61"/>
                </a:solidFill>
                <a:latin typeface="Arial Rounded MT Bold"/>
                <a:cs typeface="Calibri"/>
              </a:rPr>
              <a:t>Provision included: Carer Passports; Health Liaison; Small Grants Administration; and Dementia Provision</a:t>
            </a:r>
          </a:p>
          <a:p>
            <a:pPr marL="285750" indent="-285750">
              <a:buFont typeface="Arial" panose="020B0604020202020204" pitchFamily="34" charset="0"/>
              <a:buChar char="•"/>
            </a:pPr>
            <a:endParaRPr lang="en-GB" sz="1600" dirty="0">
              <a:solidFill>
                <a:srgbClr val="4F0F61"/>
              </a:solidFill>
              <a:latin typeface="Arial Rounded MT Bold"/>
              <a:ea typeface="Impact"/>
              <a:cs typeface="Calibri"/>
            </a:endParaRPr>
          </a:p>
          <a:p>
            <a:pPr marL="285750" indent="-285750">
              <a:buFont typeface="Arial" panose="020B0604020202020204" pitchFamily="34" charset="0"/>
              <a:buChar char="•"/>
            </a:pPr>
            <a:r>
              <a:rPr lang="en-GB" sz="1600" dirty="0">
                <a:solidFill>
                  <a:srgbClr val="4F0F61"/>
                </a:solidFill>
                <a:latin typeface="Arial Rounded MT Bold"/>
                <a:ea typeface="Impact"/>
                <a:cs typeface="Calibri"/>
              </a:rPr>
              <a:t>Our Carers of People Living with Dementia Programme is informed by local Carer and Dementia Strategies; Carers Commitment; and carer need information</a:t>
            </a:r>
            <a:r>
              <a:rPr lang="en-GB" sz="1600" b="1" dirty="0">
                <a:solidFill>
                  <a:srgbClr val="4F0F61"/>
                </a:solidFill>
                <a:latin typeface="Arial Rounded MT Bold"/>
                <a:ea typeface="Impact"/>
                <a:cs typeface="Calibri"/>
              </a:rPr>
              <a:t> </a:t>
            </a:r>
          </a:p>
          <a:p>
            <a:endParaRPr lang="en" sz="1600" dirty="0">
              <a:solidFill>
                <a:srgbClr val="FFFFFF"/>
              </a:solidFill>
              <a:latin typeface="Impact"/>
              <a:ea typeface="Impact"/>
              <a:cs typeface="Impact"/>
            </a:endParaRPr>
          </a:p>
        </p:txBody>
      </p:sp>
      <p:pic>
        <p:nvPicPr>
          <p:cNvPr id="293" name="Shape 293"/>
          <p:cNvPicPr preferRelativeResize="0"/>
          <p:nvPr/>
        </p:nvPicPr>
        <p:blipFill>
          <a:blip r:embed="rId5">
            <a:alphaModFix/>
          </a:blip>
          <a:stretch>
            <a:fillRect/>
          </a:stretch>
        </p:blipFill>
        <p:spPr>
          <a:xfrm rot="-8518129">
            <a:off x="-621307" y="2577068"/>
            <a:ext cx="3601239" cy="3075462"/>
          </a:xfrm>
          <a:prstGeom prst="rect">
            <a:avLst/>
          </a:prstGeom>
          <a:noFill/>
          <a:ln>
            <a:noFill/>
          </a:ln>
        </p:spPr>
      </p:pic>
    </p:spTree>
    <p:extLst>
      <p:ext uri="{BB962C8B-B14F-4D97-AF65-F5344CB8AC3E}">
        <p14:creationId xmlns:p14="http://schemas.microsoft.com/office/powerpoint/2010/main" val="21385088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Shape 291"/>
          <p:cNvSpPr txBox="1"/>
          <p:nvPr/>
        </p:nvSpPr>
        <p:spPr>
          <a:xfrm>
            <a:off x="-13525" y="126"/>
            <a:ext cx="9157500" cy="5143499"/>
          </a:xfrm>
          <a:prstGeom prst="rect">
            <a:avLst/>
          </a:prstGeom>
          <a:solidFill>
            <a:schemeClr val="bg1"/>
          </a:solidFill>
          <a:ln>
            <a:noFill/>
          </a:ln>
        </p:spPr>
        <p:txBody>
          <a:bodyPr lIns="91425" tIns="91425" rIns="91425" bIns="91425" anchor="t" anchorCtr="0">
            <a:noAutofit/>
          </a:bodyPr>
          <a:lstStyle/>
          <a:p>
            <a:pPr defTabSz="914378"/>
            <a:endParaRPr/>
          </a:p>
        </p:txBody>
      </p:sp>
      <p:sp>
        <p:nvSpPr>
          <p:cNvPr id="292" name="Shape 292"/>
          <p:cNvSpPr txBox="1"/>
          <p:nvPr/>
        </p:nvSpPr>
        <p:spPr>
          <a:xfrm>
            <a:off x="-13650" y="4345601"/>
            <a:ext cx="9157500" cy="797699"/>
          </a:xfrm>
          <a:prstGeom prst="rect">
            <a:avLst/>
          </a:prstGeom>
          <a:solidFill>
            <a:srgbClr val="46004E"/>
          </a:solidFill>
          <a:ln>
            <a:noFill/>
          </a:ln>
        </p:spPr>
        <p:txBody>
          <a:bodyPr lIns="91425" tIns="91425" rIns="91425" bIns="91425" anchor="t" anchorCtr="0">
            <a:noAutofit/>
          </a:bodyPr>
          <a:lstStyle/>
          <a:p>
            <a:pPr defTabSz="914378"/>
            <a:endParaRPr/>
          </a:p>
        </p:txBody>
      </p:sp>
      <p:pic>
        <p:nvPicPr>
          <p:cNvPr id="294" name="Shape 294"/>
          <p:cNvPicPr preferRelativeResize="0"/>
          <p:nvPr/>
        </p:nvPicPr>
        <p:blipFill>
          <a:blip r:embed="rId3">
            <a:alphaModFix/>
          </a:blip>
          <a:stretch>
            <a:fillRect/>
          </a:stretch>
        </p:blipFill>
        <p:spPr>
          <a:xfrm>
            <a:off x="3986126" y="3771650"/>
            <a:ext cx="1171725" cy="1171725"/>
          </a:xfrm>
          <a:prstGeom prst="rect">
            <a:avLst/>
          </a:prstGeom>
          <a:noFill/>
          <a:ln>
            <a:noFill/>
          </a:ln>
        </p:spPr>
      </p:pic>
      <p:sp>
        <p:nvSpPr>
          <p:cNvPr id="298" name="Shape 298"/>
          <p:cNvSpPr txBox="1"/>
          <p:nvPr/>
        </p:nvSpPr>
        <p:spPr>
          <a:xfrm>
            <a:off x="367901" y="2012675"/>
            <a:ext cx="3426599" cy="843900"/>
          </a:xfrm>
          <a:prstGeom prst="rect">
            <a:avLst/>
          </a:prstGeom>
          <a:noFill/>
          <a:ln>
            <a:noFill/>
          </a:ln>
        </p:spPr>
        <p:txBody>
          <a:bodyPr lIns="91425" tIns="91425" rIns="91425" bIns="91425" anchor="t" anchorCtr="0">
            <a:noAutofit/>
          </a:bodyPr>
          <a:lstStyle/>
          <a:p>
            <a:pPr defTabSz="914378"/>
            <a:endParaRPr/>
          </a:p>
        </p:txBody>
      </p:sp>
      <p:sp>
        <p:nvSpPr>
          <p:cNvPr id="8" name="Text Placeholder 7">
            <a:extLst>
              <a:ext uri="{FF2B5EF4-FFF2-40B4-BE49-F238E27FC236}">
                <a16:creationId xmlns:a16="http://schemas.microsoft.com/office/drawing/2014/main" id="{FD9E9677-A448-4224-B1C0-1392B22EFA16}"/>
              </a:ext>
            </a:extLst>
          </p:cNvPr>
          <p:cNvSpPr>
            <a:spLocks noGrp="1"/>
          </p:cNvSpPr>
          <p:nvPr>
            <p:ph type="body" idx="1"/>
          </p:nvPr>
        </p:nvSpPr>
        <p:spPr>
          <a:xfrm>
            <a:off x="195943" y="164287"/>
            <a:ext cx="8520599" cy="791551"/>
          </a:xfrm>
        </p:spPr>
        <p:txBody>
          <a:bodyPr>
            <a:normAutofit/>
          </a:bodyPr>
          <a:lstStyle/>
          <a:p>
            <a:pPr marL="0" indent="0">
              <a:buClrTx/>
              <a:buSzTx/>
              <a:buNone/>
            </a:pPr>
            <a:r>
              <a:rPr lang="en-GB" sz="3200" b="1" dirty="0">
                <a:solidFill>
                  <a:srgbClr val="4F0F61"/>
                </a:solidFill>
                <a:latin typeface="Arial Rounded MT Bold"/>
                <a:ea typeface="Roboto"/>
                <a:cs typeface="Calibri"/>
                <a:sym typeface="Roboto"/>
              </a:rPr>
              <a:t>Carers Projects – how to apply</a:t>
            </a:r>
            <a:endParaRPr lang="en-GB" sz="3200" dirty="0">
              <a:latin typeface="Arial Rounded MT Bold"/>
              <a:cs typeface="Calibri"/>
            </a:endParaRPr>
          </a:p>
        </p:txBody>
      </p:sp>
      <p:pic>
        <p:nvPicPr>
          <p:cNvPr id="11" name="Picture 10">
            <a:extLst>
              <a:ext uri="{FF2B5EF4-FFF2-40B4-BE49-F238E27FC236}">
                <a16:creationId xmlns:a16="http://schemas.microsoft.com/office/drawing/2014/main" id="{F5B5F3F4-8BBE-46BE-9C4D-FA31A8DF878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08543" y="3852751"/>
            <a:ext cx="1113116" cy="1113116"/>
          </a:xfrm>
          <a:prstGeom prst="rect">
            <a:avLst/>
          </a:prstGeom>
        </p:spPr>
      </p:pic>
      <p:sp>
        <p:nvSpPr>
          <p:cNvPr id="12" name="Shape 195"/>
          <p:cNvSpPr txBox="1"/>
          <p:nvPr/>
        </p:nvSpPr>
        <p:spPr>
          <a:xfrm>
            <a:off x="333025" y="691860"/>
            <a:ext cx="8477926" cy="2833365"/>
          </a:xfrm>
          <a:prstGeom prst="rect">
            <a:avLst/>
          </a:prstGeom>
          <a:noFill/>
          <a:ln>
            <a:noFill/>
          </a:ln>
        </p:spPr>
        <p:txBody>
          <a:bodyPr lIns="91425" tIns="91425" rIns="91425" bIns="91425" anchor="t" anchorCtr="0">
            <a:noAutofit/>
          </a:bodyPr>
          <a:lstStyle/>
          <a:p>
            <a:r>
              <a:rPr lang="en-GB" sz="1598" dirty="0">
                <a:solidFill>
                  <a:srgbClr val="4F0F61"/>
                </a:solidFill>
                <a:latin typeface="Arial Rounded MT Bold" panose="020F0704030504030204" pitchFamily="34" charset="0"/>
              </a:rPr>
              <a:t>Question 20 – How will you spend the grant? 200 words (scored 0 - 5)</a:t>
            </a:r>
          </a:p>
          <a:p>
            <a:r>
              <a:rPr lang="en-GB" sz="1598" dirty="0">
                <a:solidFill>
                  <a:srgbClr val="4F0F61"/>
                </a:solidFill>
                <a:latin typeface="Arial Rounded MT Bold" panose="020F0704030504030204" pitchFamily="34" charset="0"/>
              </a:rPr>
              <a:t>(what are you going to spend the grant money on?  What money of your own are you going to spend and are you going to charge carers for any of the services within this project?)</a:t>
            </a:r>
          </a:p>
          <a:p>
            <a:endParaRPr lang="en-GB" sz="1598" dirty="0">
              <a:solidFill>
                <a:srgbClr val="4F0F61"/>
              </a:solidFill>
              <a:latin typeface="Arial Rounded MT Bold" panose="020F0704030504030204" pitchFamily="34" charset="0"/>
            </a:endParaRPr>
          </a:p>
          <a:p>
            <a:endParaRPr lang="en-GB" sz="1598" dirty="0">
              <a:solidFill>
                <a:srgbClr val="4F0F61"/>
              </a:solidFill>
              <a:latin typeface="Arial Rounded MT Bold" panose="020F0704030504030204" pitchFamily="34" charset="0"/>
            </a:endParaRPr>
          </a:p>
          <a:p>
            <a:endParaRPr lang="en-GB" sz="1598" dirty="0">
              <a:solidFill>
                <a:srgbClr val="4F0F61"/>
              </a:solidFill>
              <a:latin typeface="Arial Rounded MT Bold" panose="020F0704030504030204" pitchFamily="34" charset="0"/>
            </a:endParaRPr>
          </a:p>
          <a:p>
            <a:pPr marL="1407319"/>
            <a:endParaRPr lang="en-GB" sz="1598" dirty="0">
              <a:solidFill>
                <a:srgbClr val="4F0F61"/>
              </a:solidFill>
              <a:latin typeface="Arial Rounded MT Bold" panose="020F0704030504030204" pitchFamily="34" charset="0"/>
            </a:endParaRPr>
          </a:p>
          <a:p>
            <a:pPr marL="1407319"/>
            <a:endParaRPr lang="en-GB" sz="1598" dirty="0">
              <a:solidFill>
                <a:srgbClr val="4F0F61"/>
              </a:solidFill>
              <a:latin typeface="Arial Rounded MT Bold" panose="020F0704030504030204" pitchFamily="34" charset="0"/>
            </a:endParaRPr>
          </a:p>
          <a:p>
            <a:pPr marL="1407319"/>
            <a:endParaRPr lang="en-GB" sz="1598" dirty="0">
              <a:solidFill>
                <a:srgbClr val="4F0F61"/>
              </a:solidFill>
              <a:latin typeface="Arial Rounded MT Bold" panose="020F0704030504030204" pitchFamily="34" charset="0"/>
            </a:endParaRPr>
          </a:p>
          <a:p>
            <a:r>
              <a:rPr lang="en-GB" sz="1598" dirty="0">
                <a:solidFill>
                  <a:srgbClr val="4F0F61"/>
                </a:solidFill>
                <a:latin typeface="Arial Rounded MT Bold" panose="020F0704030504030204" pitchFamily="34" charset="0"/>
              </a:rPr>
              <a:t>There is a list of things you can’t spend the grant on (see guidance) – but you can spend your own (match funding) money on those.</a:t>
            </a:r>
          </a:p>
          <a:p>
            <a:endParaRPr lang="en-GB" sz="1598" dirty="0">
              <a:solidFill>
                <a:srgbClr val="002060"/>
              </a:solidFill>
              <a:latin typeface="Arial Rounded MT Bold" panose="020F0704030504030204" pitchFamily="34" charset="0"/>
            </a:endParaRPr>
          </a:p>
          <a:p>
            <a:endParaRPr lang="en-GB" sz="1598" dirty="0">
              <a:solidFill>
                <a:srgbClr val="002060"/>
              </a:solidFill>
              <a:latin typeface="Arial Rounded MT Bold" panose="020F0704030504030204" pitchFamily="34" charset="0"/>
            </a:endParaRPr>
          </a:p>
          <a:p>
            <a:endParaRPr lang="en-GB" sz="1598" dirty="0">
              <a:solidFill>
                <a:srgbClr val="002060"/>
              </a:solidFill>
              <a:latin typeface="Arial Rounded MT Bold" panose="020F0704030504030204" pitchFamily="34" charset="0"/>
            </a:endParaRPr>
          </a:p>
          <a:p>
            <a:endParaRPr lang="en-GB" sz="1598" dirty="0">
              <a:solidFill>
                <a:srgbClr val="002060"/>
              </a:solidFill>
              <a:latin typeface="Arial Rounded MT Bold" panose="020F0704030504030204" pitchFamily="34" charset="0"/>
            </a:endParaRPr>
          </a:p>
          <a:p>
            <a:endParaRPr lang="en-GB" sz="1598" dirty="0">
              <a:solidFill>
                <a:srgbClr val="002060"/>
              </a:solidFill>
              <a:latin typeface="Arial Rounded MT Bold" panose="020F0704030504030204" pitchFamily="34" charset="0"/>
            </a:endParaRPr>
          </a:p>
          <a:p>
            <a:endParaRPr lang="en-GB" sz="1598" dirty="0">
              <a:solidFill>
                <a:srgbClr val="002060"/>
              </a:solidFill>
              <a:latin typeface="Arial Rounded MT Bold" panose="020F0704030504030204" pitchFamily="34" charset="0"/>
            </a:endParaRPr>
          </a:p>
          <a:p>
            <a:endParaRPr lang="en-GB" sz="1598" dirty="0">
              <a:solidFill>
                <a:srgbClr val="002060"/>
              </a:solidFill>
              <a:latin typeface="Arial Rounded MT Bold" panose="020F0704030504030204" pitchFamily="34" charset="0"/>
            </a:endParaRPr>
          </a:p>
          <a:p>
            <a:endParaRPr lang="en-GB" sz="1598" dirty="0">
              <a:solidFill>
                <a:srgbClr val="002060"/>
              </a:solidFill>
              <a:latin typeface="Arial Rounded MT Bold" panose="020F0704030504030204" pitchFamily="34" charset="0"/>
            </a:endParaRPr>
          </a:p>
          <a:p>
            <a:endParaRPr lang="en-GB" sz="1598" dirty="0">
              <a:solidFill>
                <a:srgbClr val="002060"/>
              </a:solidFill>
              <a:latin typeface="Arial Rounded MT Bold" panose="020F0704030504030204" pitchFamily="34" charset="0"/>
            </a:endParaRPr>
          </a:p>
          <a:p>
            <a:endParaRPr lang="en-GB" sz="1598" dirty="0">
              <a:solidFill>
                <a:srgbClr val="002060"/>
              </a:solidFill>
              <a:latin typeface="Arial Rounded MT Bold" panose="020F0704030504030204" pitchFamily="34" charset="0"/>
            </a:endParaRPr>
          </a:p>
        </p:txBody>
      </p:sp>
      <p:pic>
        <p:nvPicPr>
          <p:cNvPr id="293" name="Shape 293"/>
          <p:cNvPicPr preferRelativeResize="0"/>
          <p:nvPr/>
        </p:nvPicPr>
        <p:blipFill>
          <a:blip r:embed="rId5">
            <a:alphaModFix/>
          </a:blip>
          <a:stretch>
            <a:fillRect/>
          </a:stretch>
        </p:blipFill>
        <p:spPr>
          <a:xfrm rot="-8518129">
            <a:off x="-684473" y="2577068"/>
            <a:ext cx="3601239" cy="3075462"/>
          </a:xfrm>
          <a:prstGeom prst="rect">
            <a:avLst/>
          </a:prstGeom>
          <a:noFill/>
          <a:ln>
            <a:noFill/>
          </a:ln>
        </p:spPr>
      </p:pic>
      <p:graphicFrame>
        <p:nvGraphicFramePr>
          <p:cNvPr id="2" name="Table 1"/>
          <p:cNvGraphicFramePr>
            <a:graphicFrameLocks noGrp="1"/>
          </p:cNvGraphicFramePr>
          <p:nvPr/>
        </p:nvGraphicFramePr>
        <p:xfrm>
          <a:off x="866775" y="1952625"/>
          <a:ext cx="6096000" cy="1112520"/>
        </p:xfrm>
        <a:graphic>
          <a:graphicData uri="http://schemas.openxmlformats.org/drawingml/2006/table">
            <a:tbl>
              <a:tblPr firstRow="1" bandRow="1">
                <a:tableStyleId>{5C22544A-7EE6-4342-B048-85BDC9FD1C3A}</a:tableStyleId>
              </a:tblPr>
              <a:tblGrid>
                <a:gridCol w="3873231">
                  <a:extLst>
                    <a:ext uri="{9D8B030D-6E8A-4147-A177-3AD203B41FA5}">
                      <a16:colId xmlns:a16="http://schemas.microsoft.com/office/drawing/2014/main" val="1632412390"/>
                    </a:ext>
                  </a:extLst>
                </a:gridCol>
                <a:gridCol w="2222769">
                  <a:extLst>
                    <a:ext uri="{9D8B030D-6E8A-4147-A177-3AD203B41FA5}">
                      <a16:colId xmlns:a16="http://schemas.microsoft.com/office/drawing/2014/main" val="3779669206"/>
                    </a:ext>
                  </a:extLst>
                </a:gridCol>
              </a:tblGrid>
              <a:tr h="278130">
                <a:tc>
                  <a:txBody>
                    <a:bodyPr/>
                    <a:lstStyle/>
                    <a:p>
                      <a:r>
                        <a:rPr lang="en-GB" sz="1000" dirty="0"/>
                        <a:t>Total cost of project:</a:t>
                      </a:r>
                    </a:p>
                  </a:txBody>
                  <a:tcPr marL="68580" marR="68580" marT="34290" marB="34290"/>
                </a:tc>
                <a:tc>
                  <a:txBody>
                    <a:bodyPr/>
                    <a:lstStyle/>
                    <a:p>
                      <a:pPr algn="r"/>
                      <a:r>
                        <a:rPr lang="en-GB" sz="1000" dirty="0"/>
                        <a:t>£30,000</a:t>
                      </a:r>
                    </a:p>
                  </a:txBody>
                  <a:tcPr marL="68580" marR="68580" marT="34290" marB="34290"/>
                </a:tc>
                <a:extLst>
                  <a:ext uri="{0D108BD9-81ED-4DB2-BD59-A6C34878D82A}">
                    <a16:rowId xmlns:a16="http://schemas.microsoft.com/office/drawing/2014/main" val="2055837871"/>
                  </a:ext>
                </a:extLst>
              </a:tr>
              <a:tr h="278130">
                <a:tc>
                  <a:txBody>
                    <a:bodyPr/>
                    <a:lstStyle/>
                    <a:p>
                      <a:r>
                        <a:rPr lang="en-GB" sz="1000" dirty="0"/>
                        <a:t>Total grant applied for:</a:t>
                      </a:r>
                    </a:p>
                  </a:txBody>
                  <a:tcPr marL="68580" marR="68580" marT="34290" marB="34290"/>
                </a:tc>
                <a:tc>
                  <a:txBody>
                    <a:bodyPr/>
                    <a:lstStyle/>
                    <a:p>
                      <a:pPr algn="r"/>
                      <a:r>
                        <a:rPr lang="en-GB" sz="1000" dirty="0"/>
                        <a:t>£20,000</a:t>
                      </a:r>
                    </a:p>
                  </a:txBody>
                  <a:tcPr marL="68580" marR="68580" marT="34290" marB="34290"/>
                </a:tc>
                <a:extLst>
                  <a:ext uri="{0D108BD9-81ED-4DB2-BD59-A6C34878D82A}">
                    <a16:rowId xmlns:a16="http://schemas.microsoft.com/office/drawing/2014/main" val="160682132"/>
                  </a:ext>
                </a:extLst>
              </a:tr>
              <a:tr h="278130">
                <a:tc>
                  <a:txBody>
                    <a:bodyPr/>
                    <a:lstStyle/>
                    <a:p>
                      <a:r>
                        <a:rPr lang="en-GB" sz="1000" dirty="0"/>
                        <a:t>Total of income to be raised from carers:</a:t>
                      </a:r>
                    </a:p>
                  </a:txBody>
                  <a:tcPr marL="68580" marR="68580" marT="34290" marB="34290"/>
                </a:tc>
                <a:tc>
                  <a:txBody>
                    <a:bodyPr/>
                    <a:lstStyle/>
                    <a:p>
                      <a:pPr algn="r"/>
                      <a:r>
                        <a:rPr lang="en-GB" sz="1000" dirty="0"/>
                        <a:t>£500</a:t>
                      </a:r>
                    </a:p>
                  </a:txBody>
                  <a:tcPr marL="68580" marR="68580" marT="34290" marB="34290"/>
                </a:tc>
                <a:extLst>
                  <a:ext uri="{0D108BD9-81ED-4DB2-BD59-A6C34878D82A}">
                    <a16:rowId xmlns:a16="http://schemas.microsoft.com/office/drawing/2014/main" val="673629799"/>
                  </a:ext>
                </a:extLst>
              </a:tr>
              <a:tr h="278130">
                <a:tc>
                  <a:txBody>
                    <a:bodyPr/>
                    <a:lstStyle/>
                    <a:p>
                      <a:r>
                        <a:rPr lang="en-GB" sz="1000" dirty="0"/>
                        <a:t>Total of matched funding:</a:t>
                      </a:r>
                    </a:p>
                  </a:txBody>
                  <a:tcPr marL="68580" marR="68580" marT="34290" marB="34290"/>
                </a:tc>
                <a:tc>
                  <a:txBody>
                    <a:bodyPr/>
                    <a:lstStyle/>
                    <a:p>
                      <a:pPr algn="r"/>
                      <a:r>
                        <a:rPr lang="en-GB" sz="1000" dirty="0"/>
                        <a:t>£9,500</a:t>
                      </a:r>
                    </a:p>
                  </a:txBody>
                  <a:tcPr marL="68580" marR="68580" marT="34290" marB="34290"/>
                </a:tc>
                <a:extLst>
                  <a:ext uri="{0D108BD9-81ED-4DB2-BD59-A6C34878D82A}">
                    <a16:rowId xmlns:a16="http://schemas.microsoft.com/office/drawing/2014/main" val="1698562342"/>
                  </a:ext>
                </a:extLst>
              </a:tr>
            </a:tbl>
          </a:graphicData>
        </a:graphic>
      </p:graphicFrame>
    </p:spTree>
    <p:extLst>
      <p:ext uri="{BB962C8B-B14F-4D97-AF65-F5344CB8AC3E}">
        <p14:creationId xmlns:p14="http://schemas.microsoft.com/office/powerpoint/2010/main" val="1004735586"/>
      </p:ext>
    </p:extLst>
  </p:cSld>
  <p:clrMapOvr>
    <a:masterClrMapping/>
  </p:clrMapOvr>
  <mc:AlternateContent xmlns:mc="http://schemas.openxmlformats.org/markup-compatibility/2006" xmlns:p14="http://schemas.microsoft.com/office/powerpoint/2010/main">
    <mc:Choice Requires="p14">
      <p:transition spd="slow" p14:dur="2250" advClick="0"/>
    </mc:Choice>
    <mc:Fallback xmlns="">
      <p:transition spd="slow" advClick="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Shape 291"/>
          <p:cNvSpPr txBox="1"/>
          <p:nvPr/>
        </p:nvSpPr>
        <p:spPr>
          <a:xfrm>
            <a:off x="-13525" y="126"/>
            <a:ext cx="9157500" cy="5143499"/>
          </a:xfrm>
          <a:prstGeom prst="rect">
            <a:avLst/>
          </a:prstGeom>
          <a:solidFill>
            <a:schemeClr val="bg1"/>
          </a:solidFill>
          <a:ln>
            <a:noFill/>
          </a:ln>
        </p:spPr>
        <p:txBody>
          <a:bodyPr lIns="91425" tIns="91425" rIns="91425" bIns="91425" anchor="t" anchorCtr="0">
            <a:noAutofit/>
          </a:bodyPr>
          <a:lstStyle/>
          <a:p>
            <a:pPr defTabSz="914378"/>
            <a:endParaRPr/>
          </a:p>
        </p:txBody>
      </p:sp>
      <p:sp>
        <p:nvSpPr>
          <p:cNvPr id="292" name="Shape 292"/>
          <p:cNvSpPr txBox="1"/>
          <p:nvPr/>
        </p:nvSpPr>
        <p:spPr>
          <a:xfrm>
            <a:off x="-13650" y="4345601"/>
            <a:ext cx="9157500" cy="797699"/>
          </a:xfrm>
          <a:prstGeom prst="rect">
            <a:avLst/>
          </a:prstGeom>
          <a:solidFill>
            <a:srgbClr val="46004E"/>
          </a:solidFill>
          <a:ln>
            <a:noFill/>
          </a:ln>
        </p:spPr>
        <p:txBody>
          <a:bodyPr lIns="91425" tIns="91425" rIns="91425" bIns="91425" anchor="t" anchorCtr="0">
            <a:noAutofit/>
          </a:bodyPr>
          <a:lstStyle/>
          <a:p>
            <a:pPr defTabSz="914378"/>
            <a:endParaRPr/>
          </a:p>
        </p:txBody>
      </p:sp>
      <p:pic>
        <p:nvPicPr>
          <p:cNvPr id="294" name="Shape 294"/>
          <p:cNvPicPr preferRelativeResize="0"/>
          <p:nvPr/>
        </p:nvPicPr>
        <p:blipFill>
          <a:blip r:embed="rId3">
            <a:alphaModFix/>
          </a:blip>
          <a:stretch>
            <a:fillRect/>
          </a:stretch>
        </p:blipFill>
        <p:spPr>
          <a:xfrm>
            <a:off x="3986126" y="3771650"/>
            <a:ext cx="1171725" cy="1171725"/>
          </a:xfrm>
          <a:prstGeom prst="rect">
            <a:avLst/>
          </a:prstGeom>
          <a:noFill/>
          <a:ln>
            <a:noFill/>
          </a:ln>
        </p:spPr>
      </p:pic>
      <p:sp>
        <p:nvSpPr>
          <p:cNvPr id="298" name="Shape 298"/>
          <p:cNvSpPr txBox="1"/>
          <p:nvPr/>
        </p:nvSpPr>
        <p:spPr>
          <a:xfrm>
            <a:off x="367901" y="2012675"/>
            <a:ext cx="3426599" cy="843900"/>
          </a:xfrm>
          <a:prstGeom prst="rect">
            <a:avLst/>
          </a:prstGeom>
          <a:noFill/>
          <a:ln>
            <a:noFill/>
          </a:ln>
        </p:spPr>
        <p:txBody>
          <a:bodyPr lIns="91425" tIns="91425" rIns="91425" bIns="91425" anchor="t" anchorCtr="0">
            <a:noAutofit/>
          </a:bodyPr>
          <a:lstStyle/>
          <a:p>
            <a:pPr defTabSz="914378"/>
            <a:endParaRPr/>
          </a:p>
        </p:txBody>
      </p:sp>
      <p:sp>
        <p:nvSpPr>
          <p:cNvPr id="8" name="Text Placeholder 7">
            <a:extLst>
              <a:ext uri="{FF2B5EF4-FFF2-40B4-BE49-F238E27FC236}">
                <a16:creationId xmlns:a16="http://schemas.microsoft.com/office/drawing/2014/main" id="{FD9E9677-A448-4224-B1C0-1392B22EFA16}"/>
              </a:ext>
            </a:extLst>
          </p:cNvPr>
          <p:cNvSpPr>
            <a:spLocks noGrp="1"/>
          </p:cNvSpPr>
          <p:nvPr>
            <p:ph type="body" idx="1"/>
          </p:nvPr>
        </p:nvSpPr>
        <p:spPr>
          <a:xfrm>
            <a:off x="195943" y="164287"/>
            <a:ext cx="8520599" cy="791551"/>
          </a:xfrm>
        </p:spPr>
        <p:txBody>
          <a:bodyPr>
            <a:normAutofit fontScale="85000" lnSpcReduction="10000"/>
          </a:bodyPr>
          <a:lstStyle/>
          <a:p>
            <a:pPr marL="0" indent="0">
              <a:buClrTx/>
              <a:buSzTx/>
              <a:buNone/>
            </a:pPr>
            <a:r>
              <a:rPr lang="en-GB" sz="3200" b="1" dirty="0">
                <a:solidFill>
                  <a:srgbClr val="4F0F61"/>
                </a:solidFill>
                <a:latin typeface="Arial Rounded MT Bold"/>
                <a:ea typeface="Roboto"/>
                <a:cs typeface="Calibri"/>
                <a:sym typeface="Roboto"/>
              </a:rPr>
              <a:t>Carers Projects – Submitting your application</a:t>
            </a:r>
            <a:endParaRPr lang="en-GB" sz="3200" dirty="0">
              <a:latin typeface="Arial Rounded MT Bold"/>
              <a:cs typeface="Calibri"/>
            </a:endParaRPr>
          </a:p>
        </p:txBody>
      </p:sp>
      <p:pic>
        <p:nvPicPr>
          <p:cNvPr id="11" name="Picture 10">
            <a:extLst>
              <a:ext uri="{FF2B5EF4-FFF2-40B4-BE49-F238E27FC236}">
                <a16:creationId xmlns:a16="http://schemas.microsoft.com/office/drawing/2014/main" id="{F5B5F3F4-8BBE-46BE-9C4D-FA31A8DF878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08543" y="3852751"/>
            <a:ext cx="1113116" cy="1113116"/>
          </a:xfrm>
          <a:prstGeom prst="rect">
            <a:avLst/>
          </a:prstGeom>
        </p:spPr>
      </p:pic>
      <p:sp>
        <p:nvSpPr>
          <p:cNvPr id="12" name="Shape 195"/>
          <p:cNvSpPr txBox="1"/>
          <p:nvPr/>
        </p:nvSpPr>
        <p:spPr>
          <a:xfrm>
            <a:off x="271462" y="767723"/>
            <a:ext cx="8577263" cy="2833365"/>
          </a:xfrm>
          <a:prstGeom prst="rect">
            <a:avLst/>
          </a:prstGeom>
          <a:noFill/>
          <a:ln>
            <a:noFill/>
          </a:ln>
        </p:spPr>
        <p:txBody>
          <a:bodyPr lIns="91425" tIns="91425" rIns="91425" bIns="91425" anchor="t" anchorCtr="0">
            <a:noAutofit/>
          </a:bodyPr>
          <a:lstStyle/>
          <a:p>
            <a:pPr marL="333375" defTabSz="914378"/>
            <a:r>
              <a:rPr lang="en-GB" sz="1600" dirty="0">
                <a:solidFill>
                  <a:srgbClr val="4F0F61"/>
                </a:solidFill>
                <a:latin typeface="Arial Rounded MT Bold"/>
                <a:cs typeface="Calibri"/>
              </a:rPr>
              <a:t>When you submit your application form, you will also need to upload:</a:t>
            </a:r>
          </a:p>
          <a:p>
            <a:pPr marL="590550" indent="-257175" defTabSz="914378">
              <a:buFont typeface="Arial" panose="020B0604020202020204" pitchFamily="34" charset="0"/>
              <a:buChar char="•"/>
            </a:pPr>
            <a:endParaRPr lang="en-GB" sz="1600" dirty="0">
              <a:solidFill>
                <a:srgbClr val="4F0F61"/>
              </a:solidFill>
              <a:latin typeface="Arial Rounded MT Bold"/>
              <a:cs typeface="Calibri"/>
            </a:endParaRPr>
          </a:p>
          <a:p>
            <a:pPr marL="590550" indent="-257175" defTabSz="914378">
              <a:buFont typeface="Arial" panose="020B0604020202020204" pitchFamily="34" charset="0"/>
              <a:buChar char="•"/>
            </a:pPr>
            <a:r>
              <a:rPr lang="en-GB" sz="1600" dirty="0">
                <a:solidFill>
                  <a:srgbClr val="4F0F61"/>
                </a:solidFill>
                <a:latin typeface="Arial Rounded MT Bold"/>
                <a:cs typeface="Calibri"/>
              </a:rPr>
              <a:t>A copy of your current constitution or terms of reference, set of rules or other governing document; and</a:t>
            </a:r>
          </a:p>
          <a:p>
            <a:pPr marL="590550" indent="-257175" defTabSz="914378">
              <a:buFont typeface="Arial" panose="020B0604020202020204" pitchFamily="34" charset="0"/>
              <a:buChar char="•"/>
            </a:pPr>
            <a:r>
              <a:rPr lang="en-GB" sz="1600" dirty="0">
                <a:solidFill>
                  <a:srgbClr val="4F0F61"/>
                </a:solidFill>
                <a:latin typeface="Arial Rounded MT Bold"/>
                <a:cs typeface="Calibri"/>
              </a:rPr>
              <a:t>Your latest annual accounts or a statement of income and expenditure. If your organisation has been running for less than two years you should send a 12-month financial projection for the year when you will spend the grant.</a:t>
            </a:r>
          </a:p>
          <a:p>
            <a:pPr marL="590550" indent="-257175" defTabSz="914378">
              <a:buFont typeface="Arial" panose="020B0604020202020204" pitchFamily="34" charset="0"/>
              <a:buChar char="•"/>
            </a:pPr>
            <a:r>
              <a:rPr lang="en-GB" sz="1600" dirty="0">
                <a:solidFill>
                  <a:srgbClr val="4F0F61"/>
                </a:solidFill>
                <a:latin typeface="Arial Rounded MT Bold"/>
                <a:cs typeface="Calibri"/>
              </a:rPr>
              <a:t>One set of accompanying information if you have applied for more than one Lot.</a:t>
            </a:r>
          </a:p>
          <a:p>
            <a:pPr marL="333375" defTabSz="914378"/>
            <a:endParaRPr lang="en-GB" sz="1600" dirty="0">
              <a:solidFill>
                <a:srgbClr val="4F0F61"/>
              </a:solidFill>
              <a:latin typeface="Arial Rounded MT Bold"/>
              <a:cs typeface="Calibri"/>
            </a:endParaRPr>
          </a:p>
          <a:p>
            <a:pPr marL="333375" defTabSz="914378"/>
            <a:r>
              <a:rPr lang="en-GB" sz="1600" dirty="0">
                <a:solidFill>
                  <a:srgbClr val="4F0F61"/>
                </a:solidFill>
                <a:latin typeface="Arial Rounded MT Bold"/>
                <a:cs typeface="Calibri"/>
              </a:rPr>
              <a:t>Applications cannot be processed without this information.</a:t>
            </a:r>
          </a:p>
          <a:p>
            <a:pPr marL="333375" defTabSz="914378"/>
            <a:r>
              <a:rPr lang="en-GB" sz="1600" dirty="0">
                <a:solidFill>
                  <a:srgbClr val="4F0F61"/>
                </a:solidFill>
                <a:latin typeface="Arial Rounded MT Bold"/>
                <a:cs typeface="Calibri"/>
              </a:rPr>
              <a:t> </a:t>
            </a:r>
          </a:p>
          <a:p>
            <a:pPr marL="333375" defTabSz="914378"/>
            <a:endParaRPr lang="en-GB" sz="1600" dirty="0">
              <a:solidFill>
                <a:srgbClr val="4F0F61"/>
              </a:solidFill>
              <a:latin typeface="Arial Rounded MT Bold"/>
              <a:cs typeface="Calibri"/>
            </a:endParaRPr>
          </a:p>
          <a:p>
            <a:pPr marL="676275" indent="-342900" defTabSz="914378">
              <a:buFont typeface="+mj-lt"/>
              <a:buAutoNum type="arabicPeriod"/>
            </a:pPr>
            <a:endParaRPr lang="en-GB" sz="1600" dirty="0">
              <a:solidFill>
                <a:srgbClr val="4F0F61"/>
              </a:solidFill>
              <a:latin typeface="Arial Rounded MT Bold"/>
              <a:cs typeface="Calibri"/>
            </a:endParaRPr>
          </a:p>
          <a:p>
            <a:pPr marL="333375" defTabSz="914378"/>
            <a:endParaRPr lang="en-GB" sz="1600" dirty="0">
              <a:solidFill>
                <a:srgbClr val="4F0F61"/>
              </a:solidFill>
              <a:latin typeface="Arial Rounded MT Bold"/>
              <a:cs typeface="Calibri"/>
            </a:endParaRPr>
          </a:p>
          <a:p>
            <a:pPr defTabSz="914378"/>
            <a:endParaRPr lang="en-GB" sz="1600" dirty="0">
              <a:solidFill>
                <a:srgbClr val="4F0F61"/>
              </a:solidFill>
              <a:latin typeface="Arial Rounded MT Bold"/>
              <a:ea typeface="Impact"/>
              <a:cs typeface="Calibri"/>
            </a:endParaRPr>
          </a:p>
          <a:p>
            <a:pPr defTabSz="914378"/>
            <a:endParaRPr lang="en" sz="1600" dirty="0">
              <a:solidFill>
                <a:srgbClr val="FFFFFF"/>
              </a:solidFill>
              <a:latin typeface="Impact"/>
              <a:ea typeface="Impact"/>
              <a:cs typeface="Impact"/>
            </a:endParaRPr>
          </a:p>
          <a:p>
            <a:endParaRPr lang="en-GB" sz="1598" dirty="0">
              <a:solidFill>
                <a:srgbClr val="002060"/>
              </a:solidFill>
              <a:latin typeface="Arial Rounded MT Bold" panose="020F0704030504030204" pitchFamily="34" charset="0"/>
            </a:endParaRPr>
          </a:p>
          <a:p>
            <a:endParaRPr lang="en-GB" sz="1598" dirty="0">
              <a:solidFill>
                <a:srgbClr val="002060"/>
              </a:solidFill>
              <a:latin typeface="Arial Rounded MT Bold" panose="020F0704030504030204" pitchFamily="34" charset="0"/>
            </a:endParaRPr>
          </a:p>
          <a:p>
            <a:endParaRPr lang="en-GB" sz="1598" dirty="0">
              <a:solidFill>
                <a:srgbClr val="002060"/>
              </a:solidFill>
              <a:latin typeface="Arial Rounded MT Bold" panose="020F0704030504030204" pitchFamily="34" charset="0"/>
            </a:endParaRPr>
          </a:p>
          <a:p>
            <a:endParaRPr lang="en-GB" sz="1598" dirty="0">
              <a:solidFill>
                <a:srgbClr val="002060"/>
              </a:solidFill>
              <a:latin typeface="Arial Rounded MT Bold" panose="020F0704030504030204" pitchFamily="34" charset="0"/>
            </a:endParaRPr>
          </a:p>
          <a:p>
            <a:endParaRPr lang="en-GB" sz="1598" dirty="0">
              <a:solidFill>
                <a:srgbClr val="002060"/>
              </a:solidFill>
              <a:latin typeface="Arial Rounded MT Bold" panose="020F0704030504030204" pitchFamily="34" charset="0"/>
            </a:endParaRPr>
          </a:p>
          <a:p>
            <a:endParaRPr lang="en-GB" sz="1598" dirty="0">
              <a:solidFill>
                <a:srgbClr val="002060"/>
              </a:solidFill>
              <a:latin typeface="Arial Rounded MT Bold" panose="020F0704030504030204" pitchFamily="34" charset="0"/>
            </a:endParaRPr>
          </a:p>
          <a:p>
            <a:endParaRPr lang="en-GB" sz="1598" dirty="0">
              <a:solidFill>
                <a:srgbClr val="002060"/>
              </a:solidFill>
              <a:latin typeface="Arial Rounded MT Bold" panose="020F0704030504030204" pitchFamily="34" charset="0"/>
            </a:endParaRPr>
          </a:p>
          <a:p>
            <a:endParaRPr lang="en-GB" sz="1598" dirty="0">
              <a:solidFill>
                <a:srgbClr val="002060"/>
              </a:solidFill>
              <a:latin typeface="Arial Rounded MT Bold" panose="020F0704030504030204" pitchFamily="34" charset="0"/>
            </a:endParaRPr>
          </a:p>
          <a:p>
            <a:endParaRPr lang="en-GB" sz="1598" dirty="0">
              <a:solidFill>
                <a:srgbClr val="002060"/>
              </a:solidFill>
              <a:latin typeface="Arial Rounded MT Bold" panose="020F0704030504030204" pitchFamily="34" charset="0"/>
            </a:endParaRPr>
          </a:p>
          <a:p>
            <a:endParaRPr lang="en-GB" sz="1598" dirty="0">
              <a:solidFill>
                <a:srgbClr val="002060"/>
              </a:solidFill>
              <a:latin typeface="Arial Rounded MT Bold" panose="020F0704030504030204" pitchFamily="34" charset="0"/>
            </a:endParaRPr>
          </a:p>
        </p:txBody>
      </p:sp>
      <p:pic>
        <p:nvPicPr>
          <p:cNvPr id="293" name="Shape 293"/>
          <p:cNvPicPr preferRelativeResize="0"/>
          <p:nvPr/>
        </p:nvPicPr>
        <p:blipFill>
          <a:blip r:embed="rId5">
            <a:alphaModFix/>
          </a:blip>
          <a:stretch>
            <a:fillRect/>
          </a:stretch>
        </p:blipFill>
        <p:spPr>
          <a:xfrm rot="-8518129">
            <a:off x="-700664" y="2607941"/>
            <a:ext cx="3601239" cy="3075462"/>
          </a:xfrm>
          <a:prstGeom prst="rect">
            <a:avLst/>
          </a:prstGeom>
          <a:noFill/>
          <a:ln>
            <a:noFill/>
          </a:ln>
        </p:spPr>
      </p:pic>
    </p:spTree>
    <p:extLst>
      <p:ext uri="{BB962C8B-B14F-4D97-AF65-F5344CB8AC3E}">
        <p14:creationId xmlns:p14="http://schemas.microsoft.com/office/powerpoint/2010/main" val="3611468388"/>
      </p:ext>
    </p:extLst>
  </p:cSld>
  <p:clrMapOvr>
    <a:masterClrMapping/>
  </p:clrMapOvr>
  <mc:AlternateContent xmlns:mc="http://schemas.openxmlformats.org/markup-compatibility/2006" xmlns:p14="http://schemas.microsoft.com/office/powerpoint/2010/main">
    <mc:Choice Requires="p14">
      <p:transition spd="slow" p14:dur="2250" advClick="0"/>
    </mc:Choice>
    <mc:Fallback xmlns="">
      <p:transition spd="slow" advClick="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Shape 291"/>
          <p:cNvSpPr txBox="1"/>
          <p:nvPr/>
        </p:nvSpPr>
        <p:spPr>
          <a:xfrm>
            <a:off x="-13525" y="126"/>
            <a:ext cx="9157500" cy="5143499"/>
          </a:xfrm>
          <a:prstGeom prst="rect">
            <a:avLst/>
          </a:prstGeom>
          <a:solidFill>
            <a:schemeClr val="bg1"/>
          </a:solidFill>
          <a:ln>
            <a:noFill/>
          </a:ln>
        </p:spPr>
        <p:txBody>
          <a:bodyPr lIns="91425" tIns="91425" rIns="91425" bIns="91425" anchor="t" anchorCtr="0">
            <a:noAutofit/>
          </a:bodyPr>
          <a:lstStyle/>
          <a:p>
            <a:pPr defTabSz="914378"/>
            <a:endParaRPr/>
          </a:p>
        </p:txBody>
      </p:sp>
      <p:sp>
        <p:nvSpPr>
          <p:cNvPr id="292" name="Shape 292"/>
          <p:cNvSpPr txBox="1"/>
          <p:nvPr/>
        </p:nvSpPr>
        <p:spPr>
          <a:xfrm>
            <a:off x="-13650" y="4345601"/>
            <a:ext cx="9157500" cy="797699"/>
          </a:xfrm>
          <a:prstGeom prst="rect">
            <a:avLst/>
          </a:prstGeom>
          <a:solidFill>
            <a:srgbClr val="46004E"/>
          </a:solidFill>
          <a:ln>
            <a:noFill/>
          </a:ln>
        </p:spPr>
        <p:txBody>
          <a:bodyPr lIns="91425" tIns="91425" rIns="91425" bIns="91425" anchor="t" anchorCtr="0">
            <a:noAutofit/>
          </a:bodyPr>
          <a:lstStyle/>
          <a:p>
            <a:pPr defTabSz="914378"/>
            <a:endParaRPr/>
          </a:p>
        </p:txBody>
      </p:sp>
      <p:pic>
        <p:nvPicPr>
          <p:cNvPr id="294" name="Shape 294"/>
          <p:cNvPicPr preferRelativeResize="0"/>
          <p:nvPr/>
        </p:nvPicPr>
        <p:blipFill>
          <a:blip r:embed="rId3">
            <a:alphaModFix/>
          </a:blip>
          <a:stretch>
            <a:fillRect/>
          </a:stretch>
        </p:blipFill>
        <p:spPr>
          <a:xfrm>
            <a:off x="3986126" y="3771650"/>
            <a:ext cx="1171725" cy="1171725"/>
          </a:xfrm>
          <a:prstGeom prst="rect">
            <a:avLst/>
          </a:prstGeom>
          <a:noFill/>
          <a:ln>
            <a:noFill/>
          </a:ln>
        </p:spPr>
      </p:pic>
      <p:sp>
        <p:nvSpPr>
          <p:cNvPr id="298" name="Shape 298"/>
          <p:cNvSpPr txBox="1"/>
          <p:nvPr/>
        </p:nvSpPr>
        <p:spPr>
          <a:xfrm>
            <a:off x="367901" y="2012675"/>
            <a:ext cx="3426599" cy="843900"/>
          </a:xfrm>
          <a:prstGeom prst="rect">
            <a:avLst/>
          </a:prstGeom>
          <a:noFill/>
          <a:ln>
            <a:noFill/>
          </a:ln>
        </p:spPr>
        <p:txBody>
          <a:bodyPr lIns="91425" tIns="91425" rIns="91425" bIns="91425" anchor="t" anchorCtr="0">
            <a:noAutofit/>
          </a:bodyPr>
          <a:lstStyle/>
          <a:p>
            <a:pPr defTabSz="914378"/>
            <a:endParaRPr/>
          </a:p>
        </p:txBody>
      </p:sp>
      <p:sp>
        <p:nvSpPr>
          <p:cNvPr id="8" name="Text Placeholder 7">
            <a:extLst>
              <a:ext uri="{FF2B5EF4-FFF2-40B4-BE49-F238E27FC236}">
                <a16:creationId xmlns:a16="http://schemas.microsoft.com/office/drawing/2014/main" id="{FD9E9677-A448-4224-B1C0-1392B22EFA16}"/>
              </a:ext>
            </a:extLst>
          </p:cNvPr>
          <p:cNvSpPr>
            <a:spLocks noGrp="1"/>
          </p:cNvSpPr>
          <p:nvPr>
            <p:ph type="body" idx="1"/>
          </p:nvPr>
        </p:nvSpPr>
        <p:spPr>
          <a:xfrm>
            <a:off x="195943" y="164287"/>
            <a:ext cx="8520599" cy="791551"/>
          </a:xfrm>
        </p:spPr>
        <p:txBody>
          <a:bodyPr>
            <a:normAutofit/>
          </a:bodyPr>
          <a:lstStyle/>
          <a:p>
            <a:pPr marL="0" indent="0">
              <a:buClrTx/>
              <a:buSzTx/>
              <a:buNone/>
            </a:pPr>
            <a:r>
              <a:rPr lang="en-GB" sz="3200" b="1" dirty="0">
                <a:solidFill>
                  <a:srgbClr val="4F0F61"/>
                </a:solidFill>
                <a:latin typeface="Arial Rounded MT Bold"/>
                <a:ea typeface="Roboto"/>
                <a:cs typeface="Calibri"/>
                <a:sym typeface="Roboto"/>
              </a:rPr>
              <a:t>Carers Projects – how will we evaluate?</a:t>
            </a:r>
            <a:endParaRPr lang="en-GB" sz="3200" dirty="0">
              <a:latin typeface="Arial Rounded MT Bold"/>
              <a:cs typeface="Calibri"/>
            </a:endParaRPr>
          </a:p>
        </p:txBody>
      </p:sp>
      <p:pic>
        <p:nvPicPr>
          <p:cNvPr id="11" name="Picture 10">
            <a:extLst>
              <a:ext uri="{FF2B5EF4-FFF2-40B4-BE49-F238E27FC236}">
                <a16:creationId xmlns:a16="http://schemas.microsoft.com/office/drawing/2014/main" id="{F5B5F3F4-8BBE-46BE-9C4D-FA31A8DF878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08543" y="3852751"/>
            <a:ext cx="1113116" cy="1113116"/>
          </a:xfrm>
          <a:prstGeom prst="rect">
            <a:avLst/>
          </a:prstGeom>
        </p:spPr>
      </p:pic>
      <p:sp>
        <p:nvSpPr>
          <p:cNvPr id="12" name="Shape 195"/>
          <p:cNvSpPr txBox="1"/>
          <p:nvPr/>
        </p:nvSpPr>
        <p:spPr>
          <a:xfrm>
            <a:off x="557212" y="863129"/>
            <a:ext cx="8159330" cy="2833365"/>
          </a:xfrm>
          <a:prstGeom prst="rect">
            <a:avLst/>
          </a:prstGeom>
          <a:noFill/>
          <a:ln>
            <a:noFill/>
          </a:ln>
        </p:spPr>
        <p:txBody>
          <a:bodyPr lIns="91425" tIns="91425" rIns="91425" bIns="91425" anchor="t" anchorCtr="0">
            <a:noAutofit/>
          </a:bodyPr>
          <a:lstStyle/>
          <a:p>
            <a:r>
              <a:rPr lang="en-GB" sz="1598" dirty="0">
                <a:solidFill>
                  <a:srgbClr val="4F0F61"/>
                </a:solidFill>
                <a:latin typeface="Arial Rounded MT Bold" panose="020F0704030504030204" pitchFamily="34" charset="0"/>
              </a:rPr>
              <a:t>The evaluation criteria – Initial Screening:</a:t>
            </a:r>
          </a:p>
          <a:p>
            <a:endParaRPr lang="en-GB" sz="1598" dirty="0">
              <a:solidFill>
                <a:srgbClr val="4F0F61"/>
              </a:solidFill>
              <a:latin typeface="Arial Rounded MT Bold" panose="020F0704030504030204" pitchFamily="34" charset="0"/>
            </a:endParaRPr>
          </a:p>
          <a:p>
            <a:pPr marL="342900" indent="-342900">
              <a:buFont typeface="+mj-lt"/>
              <a:buAutoNum type="arabicPeriod"/>
            </a:pPr>
            <a:r>
              <a:rPr lang="en-GB" sz="1598" dirty="0">
                <a:solidFill>
                  <a:srgbClr val="4F0F61"/>
                </a:solidFill>
                <a:latin typeface="Arial Rounded MT Bold" panose="020F0704030504030204" pitchFamily="34" charset="0"/>
              </a:rPr>
              <a:t>A completed application form – is it complete? Pass/Fail;</a:t>
            </a:r>
          </a:p>
          <a:p>
            <a:pPr marL="342900" indent="-342900">
              <a:buFont typeface="+mj-lt"/>
              <a:buAutoNum type="arabicPeriod"/>
            </a:pPr>
            <a:r>
              <a:rPr lang="en-GB" sz="1598" dirty="0">
                <a:solidFill>
                  <a:srgbClr val="4F0F61"/>
                </a:solidFill>
                <a:latin typeface="Arial Rounded MT Bold" panose="020F0704030504030204" pitchFamily="34" charset="0"/>
              </a:rPr>
              <a:t>A copy of your current constitution or terms of reference – are you one of the organisations that is permitted to apply? Pass/Fail;</a:t>
            </a:r>
          </a:p>
          <a:p>
            <a:pPr marL="342900" indent="-342900">
              <a:buFont typeface="+mj-lt"/>
              <a:buAutoNum type="arabicPeriod"/>
            </a:pPr>
            <a:r>
              <a:rPr lang="en-GB" sz="1598" dirty="0">
                <a:solidFill>
                  <a:srgbClr val="4F0F61"/>
                </a:solidFill>
                <a:latin typeface="Arial Rounded MT Bold" panose="020F0704030504030204" pitchFamily="34" charset="0"/>
              </a:rPr>
              <a:t>Your latest annual accounts or statement of income and expenditure has been submitted - Pass/Fail</a:t>
            </a:r>
          </a:p>
          <a:p>
            <a:endParaRPr lang="en-GB" sz="1598" dirty="0">
              <a:solidFill>
                <a:srgbClr val="002060"/>
              </a:solidFill>
              <a:latin typeface="Arial Rounded MT Bold" panose="020F0704030504030204" pitchFamily="34" charset="0"/>
            </a:endParaRPr>
          </a:p>
        </p:txBody>
      </p:sp>
      <p:pic>
        <p:nvPicPr>
          <p:cNvPr id="293" name="Shape 293"/>
          <p:cNvPicPr preferRelativeResize="0"/>
          <p:nvPr/>
        </p:nvPicPr>
        <p:blipFill>
          <a:blip r:embed="rId5">
            <a:alphaModFix/>
          </a:blip>
          <a:stretch>
            <a:fillRect/>
          </a:stretch>
        </p:blipFill>
        <p:spPr>
          <a:xfrm rot="-8518129">
            <a:off x="-684473" y="2577068"/>
            <a:ext cx="3601239" cy="3075462"/>
          </a:xfrm>
          <a:prstGeom prst="rect">
            <a:avLst/>
          </a:prstGeom>
          <a:noFill/>
          <a:ln>
            <a:noFill/>
          </a:ln>
        </p:spPr>
      </p:pic>
    </p:spTree>
    <p:extLst>
      <p:ext uri="{BB962C8B-B14F-4D97-AF65-F5344CB8AC3E}">
        <p14:creationId xmlns:p14="http://schemas.microsoft.com/office/powerpoint/2010/main" val="1512581366"/>
      </p:ext>
    </p:extLst>
  </p:cSld>
  <p:clrMapOvr>
    <a:masterClrMapping/>
  </p:clrMapOvr>
  <mc:AlternateContent xmlns:mc="http://schemas.openxmlformats.org/markup-compatibility/2006" xmlns:p14="http://schemas.microsoft.com/office/powerpoint/2010/main">
    <mc:Choice Requires="p14">
      <p:transition spd="slow" p14:dur="2250" advClick="0"/>
    </mc:Choice>
    <mc:Fallback xmlns="">
      <p:transition spd="slow" advClick="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Shape 291"/>
          <p:cNvSpPr txBox="1"/>
          <p:nvPr/>
        </p:nvSpPr>
        <p:spPr>
          <a:xfrm>
            <a:off x="-13525" y="126"/>
            <a:ext cx="9157500" cy="5143499"/>
          </a:xfrm>
          <a:prstGeom prst="rect">
            <a:avLst/>
          </a:prstGeom>
          <a:solidFill>
            <a:schemeClr val="bg1"/>
          </a:solidFill>
          <a:ln>
            <a:noFill/>
          </a:ln>
        </p:spPr>
        <p:txBody>
          <a:bodyPr lIns="91425" tIns="91425" rIns="91425" bIns="91425" anchor="t" anchorCtr="0">
            <a:noAutofit/>
          </a:bodyPr>
          <a:lstStyle/>
          <a:p>
            <a:pPr defTabSz="914378"/>
            <a:endParaRPr/>
          </a:p>
        </p:txBody>
      </p:sp>
      <p:sp>
        <p:nvSpPr>
          <p:cNvPr id="292" name="Shape 292"/>
          <p:cNvSpPr txBox="1"/>
          <p:nvPr/>
        </p:nvSpPr>
        <p:spPr>
          <a:xfrm>
            <a:off x="-13650" y="4345601"/>
            <a:ext cx="9157500" cy="797699"/>
          </a:xfrm>
          <a:prstGeom prst="rect">
            <a:avLst/>
          </a:prstGeom>
          <a:solidFill>
            <a:srgbClr val="46004E"/>
          </a:solidFill>
          <a:ln>
            <a:noFill/>
          </a:ln>
        </p:spPr>
        <p:txBody>
          <a:bodyPr lIns="91425" tIns="91425" rIns="91425" bIns="91425" anchor="t" anchorCtr="0">
            <a:noAutofit/>
          </a:bodyPr>
          <a:lstStyle/>
          <a:p>
            <a:pPr defTabSz="914378"/>
            <a:endParaRPr/>
          </a:p>
        </p:txBody>
      </p:sp>
      <p:pic>
        <p:nvPicPr>
          <p:cNvPr id="294" name="Shape 294"/>
          <p:cNvPicPr preferRelativeResize="0"/>
          <p:nvPr/>
        </p:nvPicPr>
        <p:blipFill>
          <a:blip r:embed="rId3">
            <a:alphaModFix/>
          </a:blip>
          <a:stretch>
            <a:fillRect/>
          </a:stretch>
        </p:blipFill>
        <p:spPr>
          <a:xfrm>
            <a:off x="3986126" y="3771650"/>
            <a:ext cx="1171725" cy="1171725"/>
          </a:xfrm>
          <a:prstGeom prst="rect">
            <a:avLst/>
          </a:prstGeom>
          <a:noFill/>
          <a:ln>
            <a:noFill/>
          </a:ln>
        </p:spPr>
      </p:pic>
      <p:sp>
        <p:nvSpPr>
          <p:cNvPr id="298" name="Shape 298"/>
          <p:cNvSpPr txBox="1"/>
          <p:nvPr/>
        </p:nvSpPr>
        <p:spPr>
          <a:xfrm>
            <a:off x="367901" y="2012675"/>
            <a:ext cx="3426599" cy="843900"/>
          </a:xfrm>
          <a:prstGeom prst="rect">
            <a:avLst/>
          </a:prstGeom>
          <a:noFill/>
          <a:ln>
            <a:noFill/>
          </a:ln>
        </p:spPr>
        <p:txBody>
          <a:bodyPr lIns="91425" tIns="91425" rIns="91425" bIns="91425" anchor="t" anchorCtr="0">
            <a:noAutofit/>
          </a:bodyPr>
          <a:lstStyle/>
          <a:p>
            <a:pPr defTabSz="914378"/>
            <a:endParaRPr/>
          </a:p>
        </p:txBody>
      </p:sp>
      <p:sp>
        <p:nvSpPr>
          <p:cNvPr id="8" name="Text Placeholder 7">
            <a:extLst>
              <a:ext uri="{FF2B5EF4-FFF2-40B4-BE49-F238E27FC236}">
                <a16:creationId xmlns:a16="http://schemas.microsoft.com/office/drawing/2014/main" id="{FD9E9677-A448-4224-B1C0-1392B22EFA16}"/>
              </a:ext>
            </a:extLst>
          </p:cNvPr>
          <p:cNvSpPr>
            <a:spLocks noGrp="1"/>
          </p:cNvSpPr>
          <p:nvPr>
            <p:ph type="body" idx="1"/>
          </p:nvPr>
        </p:nvSpPr>
        <p:spPr>
          <a:xfrm>
            <a:off x="195943" y="164287"/>
            <a:ext cx="8520599" cy="791551"/>
          </a:xfrm>
        </p:spPr>
        <p:txBody>
          <a:bodyPr>
            <a:normAutofit/>
          </a:bodyPr>
          <a:lstStyle/>
          <a:p>
            <a:pPr marL="0" indent="0">
              <a:buClrTx/>
              <a:buSzTx/>
              <a:buNone/>
            </a:pPr>
            <a:r>
              <a:rPr lang="en-GB" sz="3200" b="1" dirty="0">
                <a:solidFill>
                  <a:srgbClr val="4F0F61"/>
                </a:solidFill>
                <a:latin typeface="Arial Rounded MT Bold"/>
                <a:ea typeface="Roboto"/>
                <a:cs typeface="Calibri"/>
                <a:sym typeface="Roboto"/>
              </a:rPr>
              <a:t>Carers Projects – how will we evaluate?</a:t>
            </a:r>
            <a:endParaRPr lang="en-GB" sz="3200" dirty="0">
              <a:latin typeface="Arial Rounded MT Bold"/>
              <a:cs typeface="Calibri"/>
            </a:endParaRPr>
          </a:p>
        </p:txBody>
      </p:sp>
      <p:pic>
        <p:nvPicPr>
          <p:cNvPr id="11" name="Picture 10">
            <a:extLst>
              <a:ext uri="{FF2B5EF4-FFF2-40B4-BE49-F238E27FC236}">
                <a16:creationId xmlns:a16="http://schemas.microsoft.com/office/drawing/2014/main" id="{F5B5F3F4-8BBE-46BE-9C4D-FA31A8DF878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08543" y="3852751"/>
            <a:ext cx="1113116" cy="1113116"/>
          </a:xfrm>
          <a:prstGeom prst="rect">
            <a:avLst/>
          </a:prstGeom>
        </p:spPr>
      </p:pic>
      <p:sp>
        <p:nvSpPr>
          <p:cNvPr id="12" name="Shape 195"/>
          <p:cNvSpPr txBox="1"/>
          <p:nvPr/>
        </p:nvSpPr>
        <p:spPr>
          <a:xfrm>
            <a:off x="251688" y="863129"/>
            <a:ext cx="8734181" cy="2833365"/>
          </a:xfrm>
          <a:prstGeom prst="rect">
            <a:avLst/>
          </a:prstGeom>
          <a:noFill/>
          <a:ln>
            <a:noFill/>
          </a:ln>
        </p:spPr>
        <p:txBody>
          <a:bodyPr lIns="91425" tIns="91425" rIns="91425" bIns="91425" anchor="t" anchorCtr="0">
            <a:noAutofit/>
          </a:bodyPr>
          <a:lstStyle/>
          <a:p>
            <a:r>
              <a:rPr lang="en-GB" sz="1598" dirty="0">
                <a:solidFill>
                  <a:srgbClr val="4F0F61"/>
                </a:solidFill>
                <a:latin typeface="Arial Rounded MT Bold" panose="020F0704030504030204" pitchFamily="34" charset="0"/>
              </a:rPr>
              <a:t>The evaluation criteria – Stage 1:</a:t>
            </a:r>
          </a:p>
          <a:p>
            <a:endParaRPr lang="en-GB" sz="1598" dirty="0">
              <a:solidFill>
                <a:srgbClr val="4F0F61"/>
              </a:solidFill>
              <a:latin typeface="Arial Rounded MT Bold" panose="020F0704030504030204" pitchFamily="34" charset="0"/>
            </a:endParaRPr>
          </a:p>
          <a:p>
            <a:r>
              <a:rPr lang="en-GB" sz="1598" dirty="0">
                <a:solidFill>
                  <a:srgbClr val="4F0F61"/>
                </a:solidFill>
                <a:latin typeface="Arial Rounded MT Bold" panose="020F0704030504030204" pitchFamily="34" charset="0"/>
              </a:rPr>
              <a:t>A maximum of 2,000 words across 8 questions and 4 numbers (question 20) – you have to achieve a minimum score of 3 (satisfactory) for each of the 8 questions (24 points)</a:t>
            </a:r>
          </a:p>
          <a:p>
            <a:pPr marL="342900" indent="-342900">
              <a:buAutoNum type="arabicPeriod" startAt="4"/>
            </a:pPr>
            <a:endParaRPr lang="en-GB" sz="1598" dirty="0">
              <a:solidFill>
                <a:srgbClr val="4F0F61"/>
              </a:solidFill>
              <a:latin typeface="Arial Rounded MT Bold" panose="020F0704030504030204" pitchFamily="34" charset="0"/>
            </a:endParaRPr>
          </a:p>
          <a:p>
            <a:pPr marL="342900" indent="-342900">
              <a:buAutoNum type="arabicPeriod" startAt="4"/>
            </a:pPr>
            <a:endParaRPr lang="en-GB" sz="1598" dirty="0">
              <a:solidFill>
                <a:srgbClr val="4F0F61"/>
              </a:solidFill>
              <a:latin typeface="Arial Rounded MT Bold" panose="020F0704030504030204" pitchFamily="34" charset="0"/>
            </a:endParaRPr>
          </a:p>
          <a:p>
            <a:pPr marL="342900" indent="-342900">
              <a:buFont typeface="+mj-lt"/>
              <a:buAutoNum type="arabicPeriod"/>
            </a:pPr>
            <a:endParaRPr lang="en-GB" sz="1598" dirty="0">
              <a:solidFill>
                <a:srgbClr val="4F0F61"/>
              </a:solidFill>
              <a:latin typeface="Arial Rounded MT Bold" panose="020F0704030504030204" pitchFamily="34" charset="0"/>
            </a:endParaRPr>
          </a:p>
          <a:p>
            <a:endParaRPr lang="en-GB" sz="1598" dirty="0">
              <a:solidFill>
                <a:srgbClr val="002060"/>
              </a:solidFill>
              <a:latin typeface="Arial Rounded MT Bold" panose="020F0704030504030204" pitchFamily="34" charset="0"/>
            </a:endParaRPr>
          </a:p>
        </p:txBody>
      </p:sp>
      <p:pic>
        <p:nvPicPr>
          <p:cNvPr id="293" name="Shape 293"/>
          <p:cNvPicPr preferRelativeResize="0"/>
          <p:nvPr/>
        </p:nvPicPr>
        <p:blipFill>
          <a:blip r:embed="rId5">
            <a:alphaModFix/>
          </a:blip>
          <a:stretch>
            <a:fillRect/>
          </a:stretch>
        </p:blipFill>
        <p:spPr>
          <a:xfrm rot="-8518129">
            <a:off x="-684473" y="2577068"/>
            <a:ext cx="3601239" cy="3075462"/>
          </a:xfrm>
          <a:prstGeom prst="rect">
            <a:avLst/>
          </a:prstGeom>
          <a:noFill/>
          <a:ln>
            <a:noFill/>
          </a:ln>
        </p:spPr>
      </p:pic>
      <p:pic>
        <p:nvPicPr>
          <p:cNvPr id="4" name="Picture 3">
            <a:extLst>
              <a:ext uri="{FF2B5EF4-FFF2-40B4-BE49-F238E27FC236}">
                <a16:creationId xmlns:a16="http://schemas.microsoft.com/office/drawing/2014/main" id="{5CD3A8BC-034F-418B-9CF2-9D027DBCF98A}"/>
              </a:ext>
            </a:extLst>
          </p:cNvPr>
          <p:cNvPicPr>
            <a:picLocks noChangeAspect="1"/>
          </p:cNvPicPr>
          <p:nvPr/>
        </p:nvPicPr>
        <p:blipFill>
          <a:blip r:embed="rId6"/>
          <a:stretch>
            <a:fillRect/>
          </a:stretch>
        </p:blipFill>
        <p:spPr>
          <a:xfrm>
            <a:off x="2368153" y="2382441"/>
            <a:ext cx="4407694" cy="378619"/>
          </a:xfrm>
          <a:prstGeom prst="rect">
            <a:avLst/>
          </a:prstGeom>
        </p:spPr>
      </p:pic>
      <p:pic>
        <p:nvPicPr>
          <p:cNvPr id="5" name="Picture 4">
            <a:extLst>
              <a:ext uri="{FF2B5EF4-FFF2-40B4-BE49-F238E27FC236}">
                <a16:creationId xmlns:a16="http://schemas.microsoft.com/office/drawing/2014/main" id="{8A56831F-6C39-47EE-BAAB-AA2C516BE148}"/>
              </a:ext>
            </a:extLst>
          </p:cNvPr>
          <p:cNvPicPr>
            <a:picLocks noChangeAspect="1"/>
          </p:cNvPicPr>
          <p:nvPr/>
        </p:nvPicPr>
        <p:blipFill>
          <a:blip r:embed="rId7"/>
          <a:stretch>
            <a:fillRect/>
          </a:stretch>
        </p:blipFill>
        <p:spPr>
          <a:xfrm>
            <a:off x="2350282" y="2746325"/>
            <a:ext cx="4443413" cy="700088"/>
          </a:xfrm>
          <a:prstGeom prst="rect">
            <a:avLst/>
          </a:prstGeom>
        </p:spPr>
      </p:pic>
    </p:spTree>
    <p:extLst>
      <p:ext uri="{BB962C8B-B14F-4D97-AF65-F5344CB8AC3E}">
        <p14:creationId xmlns:p14="http://schemas.microsoft.com/office/powerpoint/2010/main" val="251153837"/>
      </p:ext>
    </p:extLst>
  </p:cSld>
  <p:clrMapOvr>
    <a:masterClrMapping/>
  </p:clrMapOvr>
  <mc:AlternateContent xmlns:mc="http://schemas.openxmlformats.org/markup-compatibility/2006" xmlns:p14="http://schemas.microsoft.com/office/powerpoint/2010/main">
    <mc:Choice Requires="p14">
      <p:transition spd="slow" p14:dur="2250" advClick="0"/>
    </mc:Choice>
    <mc:Fallback xmlns="">
      <p:transition spd="slow" advClick="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Shape 291"/>
          <p:cNvSpPr txBox="1"/>
          <p:nvPr/>
        </p:nvSpPr>
        <p:spPr>
          <a:xfrm>
            <a:off x="-13525" y="126"/>
            <a:ext cx="9157500" cy="5143499"/>
          </a:xfrm>
          <a:prstGeom prst="rect">
            <a:avLst/>
          </a:prstGeom>
          <a:solidFill>
            <a:schemeClr val="bg1"/>
          </a:solidFill>
          <a:ln>
            <a:noFill/>
          </a:ln>
        </p:spPr>
        <p:txBody>
          <a:bodyPr lIns="91425" tIns="91425" rIns="91425" bIns="91425" anchor="t" anchorCtr="0">
            <a:noAutofit/>
          </a:bodyPr>
          <a:lstStyle/>
          <a:p>
            <a:pPr defTabSz="914378"/>
            <a:endParaRPr/>
          </a:p>
        </p:txBody>
      </p:sp>
      <p:sp>
        <p:nvSpPr>
          <p:cNvPr id="292" name="Shape 292"/>
          <p:cNvSpPr txBox="1"/>
          <p:nvPr/>
        </p:nvSpPr>
        <p:spPr>
          <a:xfrm>
            <a:off x="-13650" y="4345601"/>
            <a:ext cx="9157500" cy="797699"/>
          </a:xfrm>
          <a:prstGeom prst="rect">
            <a:avLst/>
          </a:prstGeom>
          <a:solidFill>
            <a:srgbClr val="46004E"/>
          </a:solidFill>
          <a:ln>
            <a:noFill/>
          </a:ln>
        </p:spPr>
        <p:txBody>
          <a:bodyPr lIns="91425" tIns="91425" rIns="91425" bIns="91425" anchor="t" anchorCtr="0">
            <a:noAutofit/>
          </a:bodyPr>
          <a:lstStyle/>
          <a:p>
            <a:pPr defTabSz="914378"/>
            <a:endParaRPr/>
          </a:p>
        </p:txBody>
      </p:sp>
      <p:pic>
        <p:nvPicPr>
          <p:cNvPr id="294" name="Shape 294"/>
          <p:cNvPicPr preferRelativeResize="0"/>
          <p:nvPr/>
        </p:nvPicPr>
        <p:blipFill>
          <a:blip r:embed="rId3">
            <a:alphaModFix/>
          </a:blip>
          <a:stretch>
            <a:fillRect/>
          </a:stretch>
        </p:blipFill>
        <p:spPr>
          <a:xfrm>
            <a:off x="3986126" y="3771650"/>
            <a:ext cx="1171725" cy="1171725"/>
          </a:xfrm>
          <a:prstGeom prst="rect">
            <a:avLst/>
          </a:prstGeom>
          <a:noFill/>
          <a:ln>
            <a:noFill/>
          </a:ln>
        </p:spPr>
      </p:pic>
      <p:sp>
        <p:nvSpPr>
          <p:cNvPr id="298" name="Shape 298"/>
          <p:cNvSpPr txBox="1"/>
          <p:nvPr/>
        </p:nvSpPr>
        <p:spPr>
          <a:xfrm>
            <a:off x="367901" y="2012675"/>
            <a:ext cx="3426599" cy="843900"/>
          </a:xfrm>
          <a:prstGeom prst="rect">
            <a:avLst/>
          </a:prstGeom>
          <a:noFill/>
          <a:ln>
            <a:noFill/>
          </a:ln>
        </p:spPr>
        <p:txBody>
          <a:bodyPr lIns="91425" tIns="91425" rIns="91425" bIns="91425" anchor="t" anchorCtr="0">
            <a:noAutofit/>
          </a:bodyPr>
          <a:lstStyle/>
          <a:p>
            <a:pPr defTabSz="914378"/>
            <a:endParaRPr/>
          </a:p>
        </p:txBody>
      </p:sp>
      <p:sp>
        <p:nvSpPr>
          <p:cNvPr id="8" name="Text Placeholder 7">
            <a:extLst>
              <a:ext uri="{FF2B5EF4-FFF2-40B4-BE49-F238E27FC236}">
                <a16:creationId xmlns:a16="http://schemas.microsoft.com/office/drawing/2014/main" id="{FD9E9677-A448-4224-B1C0-1392B22EFA16}"/>
              </a:ext>
            </a:extLst>
          </p:cNvPr>
          <p:cNvSpPr>
            <a:spLocks noGrp="1"/>
          </p:cNvSpPr>
          <p:nvPr>
            <p:ph type="body" idx="1"/>
          </p:nvPr>
        </p:nvSpPr>
        <p:spPr>
          <a:xfrm>
            <a:off x="195943" y="164287"/>
            <a:ext cx="8520599" cy="791551"/>
          </a:xfrm>
        </p:spPr>
        <p:txBody>
          <a:bodyPr>
            <a:normAutofit/>
          </a:bodyPr>
          <a:lstStyle/>
          <a:p>
            <a:pPr marL="0" indent="0">
              <a:buClrTx/>
              <a:buSzTx/>
              <a:buNone/>
            </a:pPr>
            <a:r>
              <a:rPr lang="en-GB" sz="3200" b="1" dirty="0">
                <a:solidFill>
                  <a:srgbClr val="4F0F61"/>
                </a:solidFill>
                <a:latin typeface="Arial Rounded MT Bold"/>
                <a:ea typeface="Roboto"/>
                <a:cs typeface="Calibri"/>
                <a:sym typeface="Roboto"/>
              </a:rPr>
              <a:t>Carers Projects – how will we evaluate?</a:t>
            </a:r>
            <a:endParaRPr lang="en-GB" sz="3200" dirty="0">
              <a:latin typeface="Arial Rounded MT Bold"/>
              <a:cs typeface="Calibri"/>
            </a:endParaRPr>
          </a:p>
        </p:txBody>
      </p:sp>
      <p:pic>
        <p:nvPicPr>
          <p:cNvPr id="11" name="Picture 10">
            <a:extLst>
              <a:ext uri="{FF2B5EF4-FFF2-40B4-BE49-F238E27FC236}">
                <a16:creationId xmlns:a16="http://schemas.microsoft.com/office/drawing/2014/main" id="{F5B5F3F4-8BBE-46BE-9C4D-FA31A8DF878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08543" y="3852751"/>
            <a:ext cx="1113116" cy="1113116"/>
          </a:xfrm>
          <a:prstGeom prst="rect">
            <a:avLst/>
          </a:prstGeom>
        </p:spPr>
      </p:pic>
      <p:sp>
        <p:nvSpPr>
          <p:cNvPr id="12" name="Shape 195"/>
          <p:cNvSpPr txBox="1"/>
          <p:nvPr/>
        </p:nvSpPr>
        <p:spPr>
          <a:xfrm>
            <a:off x="251688" y="863129"/>
            <a:ext cx="8734181" cy="2833365"/>
          </a:xfrm>
          <a:prstGeom prst="rect">
            <a:avLst/>
          </a:prstGeom>
          <a:noFill/>
          <a:ln>
            <a:noFill/>
          </a:ln>
        </p:spPr>
        <p:txBody>
          <a:bodyPr lIns="91425" tIns="91425" rIns="91425" bIns="91425" anchor="t" anchorCtr="0">
            <a:noAutofit/>
          </a:bodyPr>
          <a:lstStyle/>
          <a:p>
            <a:r>
              <a:rPr lang="en-GB" sz="1598" dirty="0">
                <a:solidFill>
                  <a:srgbClr val="4F0F61"/>
                </a:solidFill>
                <a:latin typeface="Arial Rounded MT Bold" panose="020F0704030504030204" pitchFamily="34" charset="0"/>
              </a:rPr>
              <a:t>The evaluation criteria – Stage 1:</a:t>
            </a:r>
          </a:p>
          <a:p>
            <a:endParaRPr lang="en-GB" sz="1598" dirty="0">
              <a:solidFill>
                <a:srgbClr val="4F0F61"/>
              </a:solidFill>
              <a:latin typeface="Arial Rounded MT Bold" panose="020F0704030504030204" pitchFamily="34" charset="0"/>
            </a:endParaRPr>
          </a:p>
          <a:p>
            <a:endParaRPr lang="en-GB" sz="1598" dirty="0">
              <a:solidFill>
                <a:srgbClr val="4F0F61"/>
              </a:solidFill>
              <a:latin typeface="Arial Rounded MT Bold" panose="020F0704030504030204" pitchFamily="34" charset="0"/>
            </a:endParaRPr>
          </a:p>
          <a:p>
            <a:endParaRPr lang="en-GB" sz="1598" dirty="0">
              <a:solidFill>
                <a:srgbClr val="4F0F61"/>
              </a:solidFill>
              <a:latin typeface="Arial Rounded MT Bold" panose="020F0704030504030204" pitchFamily="34" charset="0"/>
            </a:endParaRPr>
          </a:p>
          <a:p>
            <a:endParaRPr lang="en-GB" sz="1598" dirty="0">
              <a:solidFill>
                <a:srgbClr val="4F0F61"/>
              </a:solidFill>
              <a:latin typeface="Arial Rounded MT Bold" panose="020F0704030504030204" pitchFamily="34" charset="0"/>
            </a:endParaRPr>
          </a:p>
          <a:p>
            <a:endParaRPr lang="en-GB" sz="1598" dirty="0">
              <a:solidFill>
                <a:srgbClr val="4F0F61"/>
              </a:solidFill>
              <a:latin typeface="Arial Rounded MT Bold" panose="020F0704030504030204" pitchFamily="34" charset="0"/>
            </a:endParaRPr>
          </a:p>
          <a:p>
            <a:endParaRPr lang="en-GB" sz="1598" dirty="0">
              <a:solidFill>
                <a:srgbClr val="4F0F61"/>
              </a:solidFill>
              <a:latin typeface="Arial Rounded MT Bold" panose="020F0704030504030204" pitchFamily="34" charset="0"/>
            </a:endParaRPr>
          </a:p>
          <a:p>
            <a:endParaRPr lang="en-GB" sz="1598" dirty="0">
              <a:solidFill>
                <a:srgbClr val="4F0F61"/>
              </a:solidFill>
              <a:latin typeface="Arial Rounded MT Bold" panose="020F0704030504030204" pitchFamily="34" charset="0"/>
            </a:endParaRPr>
          </a:p>
          <a:p>
            <a:r>
              <a:rPr lang="en-GB" sz="1598" dirty="0">
                <a:solidFill>
                  <a:srgbClr val="4F0F61"/>
                </a:solidFill>
                <a:latin typeface="Arial Rounded MT Bold" panose="020F0704030504030204" pitchFamily="34" charset="0"/>
              </a:rPr>
              <a:t>The Panel will need to understand what the project will do, evidence of need, that it will add value, that it’s different and the Panel is confident that it can be delivered for the money. Has the story been told concisely?</a:t>
            </a:r>
          </a:p>
          <a:p>
            <a:endParaRPr lang="en-GB" sz="1598" dirty="0">
              <a:solidFill>
                <a:srgbClr val="002060"/>
              </a:solidFill>
              <a:latin typeface="Arial Rounded MT Bold" panose="020F0704030504030204" pitchFamily="34" charset="0"/>
            </a:endParaRPr>
          </a:p>
          <a:p>
            <a:pPr marL="342900" indent="-342900">
              <a:buAutoNum type="arabicPeriod" startAt="4"/>
            </a:pPr>
            <a:endParaRPr lang="en-GB" sz="1598" dirty="0">
              <a:solidFill>
                <a:srgbClr val="002060"/>
              </a:solidFill>
              <a:latin typeface="Arial Rounded MT Bold" panose="020F0704030504030204" pitchFamily="34" charset="0"/>
            </a:endParaRPr>
          </a:p>
          <a:p>
            <a:pPr marL="342900" indent="-342900">
              <a:buAutoNum type="arabicPeriod" startAt="4"/>
            </a:pPr>
            <a:endParaRPr lang="en-GB" sz="1598" dirty="0">
              <a:solidFill>
                <a:srgbClr val="002060"/>
              </a:solidFill>
              <a:latin typeface="Arial Rounded MT Bold" panose="020F0704030504030204" pitchFamily="34" charset="0"/>
            </a:endParaRPr>
          </a:p>
          <a:p>
            <a:pPr marL="342900" indent="-342900">
              <a:buFont typeface="+mj-lt"/>
              <a:buAutoNum type="arabicPeriod"/>
            </a:pPr>
            <a:endParaRPr lang="en-GB" sz="1598" dirty="0">
              <a:solidFill>
                <a:srgbClr val="002060"/>
              </a:solidFill>
              <a:latin typeface="Arial Rounded MT Bold" panose="020F0704030504030204" pitchFamily="34" charset="0"/>
            </a:endParaRPr>
          </a:p>
          <a:p>
            <a:endParaRPr lang="en-GB" sz="1598" dirty="0">
              <a:solidFill>
                <a:srgbClr val="002060"/>
              </a:solidFill>
              <a:latin typeface="Arial Rounded MT Bold" panose="020F0704030504030204" pitchFamily="34" charset="0"/>
            </a:endParaRPr>
          </a:p>
        </p:txBody>
      </p:sp>
      <p:pic>
        <p:nvPicPr>
          <p:cNvPr id="293" name="Shape 293"/>
          <p:cNvPicPr preferRelativeResize="0"/>
          <p:nvPr/>
        </p:nvPicPr>
        <p:blipFill>
          <a:blip r:embed="rId5">
            <a:alphaModFix/>
          </a:blip>
          <a:stretch>
            <a:fillRect/>
          </a:stretch>
        </p:blipFill>
        <p:spPr>
          <a:xfrm rot="-8518129">
            <a:off x="-684473" y="2577068"/>
            <a:ext cx="3601239" cy="3075462"/>
          </a:xfrm>
          <a:prstGeom prst="rect">
            <a:avLst/>
          </a:prstGeom>
          <a:noFill/>
          <a:ln>
            <a:noFill/>
          </a:ln>
        </p:spPr>
      </p:pic>
      <p:pic>
        <p:nvPicPr>
          <p:cNvPr id="3" name="Picture 2">
            <a:extLst>
              <a:ext uri="{FF2B5EF4-FFF2-40B4-BE49-F238E27FC236}">
                <a16:creationId xmlns:a16="http://schemas.microsoft.com/office/drawing/2014/main" id="{E35A7BF6-B59B-4EBC-B383-B55BEC04CA67}"/>
              </a:ext>
            </a:extLst>
          </p:cNvPr>
          <p:cNvPicPr>
            <a:picLocks noChangeAspect="1"/>
          </p:cNvPicPr>
          <p:nvPr/>
        </p:nvPicPr>
        <p:blipFill>
          <a:blip r:embed="rId6"/>
          <a:stretch>
            <a:fillRect/>
          </a:stretch>
        </p:blipFill>
        <p:spPr>
          <a:xfrm>
            <a:off x="2081200" y="1212251"/>
            <a:ext cx="4493419" cy="1600200"/>
          </a:xfrm>
          <a:prstGeom prst="rect">
            <a:avLst/>
          </a:prstGeom>
        </p:spPr>
      </p:pic>
    </p:spTree>
    <p:extLst>
      <p:ext uri="{BB962C8B-B14F-4D97-AF65-F5344CB8AC3E}">
        <p14:creationId xmlns:p14="http://schemas.microsoft.com/office/powerpoint/2010/main" val="4280415241"/>
      </p:ext>
    </p:extLst>
  </p:cSld>
  <p:clrMapOvr>
    <a:masterClrMapping/>
  </p:clrMapOvr>
  <mc:AlternateContent xmlns:mc="http://schemas.openxmlformats.org/markup-compatibility/2006" xmlns:p14="http://schemas.microsoft.com/office/powerpoint/2010/main">
    <mc:Choice Requires="p14">
      <p:transition spd="slow" p14:dur="2250" advClick="0"/>
    </mc:Choice>
    <mc:Fallback xmlns="">
      <p:transition spd="slow" advClick="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Shape 291"/>
          <p:cNvSpPr txBox="1"/>
          <p:nvPr/>
        </p:nvSpPr>
        <p:spPr>
          <a:xfrm>
            <a:off x="-13525" y="126"/>
            <a:ext cx="9157500" cy="5143499"/>
          </a:xfrm>
          <a:prstGeom prst="rect">
            <a:avLst/>
          </a:prstGeom>
          <a:solidFill>
            <a:schemeClr val="bg1"/>
          </a:solidFill>
          <a:ln>
            <a:noFill/>
          </a:ln>
        </p:spPr>
        <p:txBody>
          <a:bodyPr lIns="91425" tIns="91425" rIns="91425" bIns="91425" anchor="t" anchorCtr="0">
            <a:noAutofit/>
          </a:bodyPr>
          <a:lstStyle/>
          <a:p>
            <a:pPr defTabSz="914378"/>
            <a:endParaRPr/>
          </a:p>
        </p:txBody>
      </p:sp>
      <p:sp>
        <p:nvSpPr>
          <p:cNvPr id="292" name="Shape 292"/>
          <p:cNvSpPr txBox="1"/>
          <p:nvPr/>
        </p:nvSpPr>
        <p:spPr>
          <a:xfrm>
            <a:off x="-13650" y="4345601"/>
            <a:ext cx="9157500" cy="797699"/>
          </a:xfrm>
          <a:prstGeom prst="rect">
            <a:avLst/>
          </a:prstGeom>
          <a:solidFill>
            <a:srgbClr val="46004E"/>
          </a:solidFill>
          <a:ln>
            <a:noFill/>
          </a:ln>
        </p:spPr>
        <p:txBody>
          <a:bodyPr lIns="91425" tIns="91425" rIns="91425" bIns="91425" anchor="t" anchorCtr="0">
            <a:noAutofit/>
          </a:bodyPr>
          <a:lstStyle/>
          <a:p>
            <a:pPr defTabSz="914378"/>
            <a:endParaRPr/>
          </a:p>
        </p:txBody>
      </p:sp>
      <p:pic>
        <p:nvPicPr>
          <p:cNvPr id="294" name="Shape 294"/>
          <p:cNvPicPr preferRelativeResize="0"/>
          <p:nvPr/>
        </p:nvPicPr>
        <p:blipFill>
          <a:blip r:embed="rId3">
            <a:alphaModFix/>
          </a:blip>
          <a:stretch>
            <a:fillRect/>
          </a:stretch>
        </p:blipFill>
        <p:spPr>
          <a:xfrm>
            <a:off x="3986126" y="3771650"/>
            <a:ext cx="1171725" cy="1171725"/>
          </a:xfrm>
          <a:prstGeom prst="rect">
            <a:avLst/>
          </a:prstGeom>
          <a:noFill/>
          <a:ln>
            <a:noFill/>
          </a:ln>
        </p:spPr>
      </p:pic>
      <p:sp>
        <p:nvSpPr>
          <p:cNvPr id="298" name="Shape 298"/>
          <p:cNvSpPr txBox="1"/>
          <p:nvPr/>
        </p:nvSpPr>
        <p:spPr>
          <a:xfrm>
            <a:off x="367901" y="2012675"/>
            <a:ext cx="3426599" cy="843900"/>
          </a:xfrm>
          <a:prstGeom prst="rect">
            <a:avLst/>
          </a:prstGeom>
          <a:noFill/>
          <a:ln>
            <a:noFill/>
          </a:ln>
        </p:spPr>
        <p:txBody>
          <a:bodyPr lIns="91425" tIns="91425" rIns="91425" bIns="91425" anchor="t" anchorCtr="0">
            <a:noAutofit/>
          </a:bodyPr>
          <a:lstStyle/>
          <a:p>
            <a:pPr defTabSz="914378"/>
            <a:endParaRPr/>
          </a:p>
        </p:txBody>
      </p:sp>
      <p:sp>
        <p:nvSpPr>
          <p:cNvPr id="8" name="Text Placeholder 7">
            <a:extLst>
              <a:ext uri="{FF2B5EF4-FFF2-40B4-BE49-F238E27FC236}">
                <a16:creationId xmlns:a16="http://schemas.microsoft.com/office/drawing/2014/main" id="{FD9E9677-A448-4224-B1C0-1392B22EFA16}"/>
              </a:ext>
            </a:extLst>
          </p:cNvPr>
          <p:cNvSpPr>
            <a:spLocks noGrp="1"/>
          </p:cNvSpPr>
          <p:nvPr>
            <p:ph type="body" idx="1"/>
          </p:nvPr>
        </p:nvSpPr>
        <p:spPr>
          <a:xfrm>
            <a:off x="195943" y="164287"/>
            <a:ext cx="8520599" cy="791551"/>
          </a:xfrm>
        </p:spPr>
        <p:txBody>
          <a:bodyPr>
            <a:normAutofit/>
          </a:bodyPr>
          <a:lstStyle/>
          <a:p>
            <a:pPr marL="0" indent="0">
              <a:buClrTx/>
              <a:buSzTx/>
              <a:buNone/>
            </a:pPr>
            <a:r>
              <a:rPr lang="en-GB" sz="3200" b="1" dirty="0">
                <a:solidFill>
                  <a:srgbClr val="4F0F61"/>
                </a:solidFill>
                <a:latin typeface="Arial Rounded MT Bold"/>
                <a:ea typeface="Roboto"/>
                <a:cs typeface="Calibri"/>
                <a:sym typeface="Roboto"/>
              </a:rPr>
              <a:t>Carers Projects – how will we evaluate?</a:t>
            </a:r>
            <a:endParaRPr lang="en-GB" sz="3200" dirty="0">
              <a:latin typeface="Arial Rounded MT Bold"/>
              <a:cs typeface="Calibri"/>
            </a:endParaRPr>
          </a:p>
        </p:txBody>
      </p:sp>
      <p:pic>
        <p:nvPicPr>
          <p:cNvPr id="11" name="Picture 10">
            <a:extLst>
              <a:ext uri="{FF2B5EF4-FFF2-40B4-BE49-F238E27FC236}">
                <a16:creationId xmlns:a16="http://schemas.microsoft.com/office/drawing/2014/main" id="{F5B5F3F4-8BBE-46BE-9C4D-FA31A8DF878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08543" y="3852751"/>
            <a:ext cx="1113116" cy="1113116"/>
          </a:xfrm>
          <a:prstGeom prst="rect">
            <a:avLst/>
          </a:prstGeom>
        </p:spPr>
      </p:pic>
      <p:sp>
        <p:nvSpPr>
          <p:cNvPr id="12" name="Shape 195"/>
          <p:cNvSpPr txBox="1"/>
          <p:nvPr/>
        </p:nvSpPr>
        <p:spPr>
          <a:xfrm>
            <a:off x="367901" y="863129"/>
            <a:ext cx="8617968" cy="2833365"/>
          </a:xfrm>
          <a:prstGeom prst="rect">
            <a:avLst/>
          </a:prstGeom>
          <a:noFill/>
          <a:ln>
            <a:noFill/>
          </a:ln>
        </p:spPr>
        <p:txBody>
          <a:bodyPr lIns="91425" tIns="91425" rIns="91425" bIns="91425" anchor="t" anchorCtr="0">
            <a:noAutofit/>
          </a:bodyPr>
          <a:lstStyle/>
          <a:p>
            <a:r>
              <a:rPr lang="en-GB" sz="1598" dirty="0">
                <a:solidFill>
                  <a:srgbClr val="4F0F61"/>
                </a:solidFill>
                <a:latin typeface="Arial Rounded MT Bold" panose="020F0704030504030204" pitchFamily="34" charset="0"/>
              </a:rPr>
              <a:t>The evaluation criteria – Stage 1:</a:t>
            </a:r>
          </a:p>
          <a:p>
            <a:endParaRPr lang="en-GB" sz="1598" dirty="0">
              <a:solidFill>
                <a:srgbClr val="4F0F61"/>
              </a:solidFill>
              <a:latin typeface="Arial Rounded MT Bold" panose="020F0704030504030204" pitchFamily="34" charset="0"/>
            </a:endParaRPr>
          </a:p>
          <a:p>
            <a:pPr marL="257175" indent="-257175">
              <a:buFont typeface="Arial" panose="020B0604020202020204" pitchFamily="34" charset="0"/>
              <a:buChar char="•"/>
            </a:pPr>
            <a:r>
              <a:rPr lang="en-GB" sz="1598" dirty="0">
                <a:solidFill>
                  <a:srgbClr val="4F0F61"/>
                </a:solidFill>
                <a:latin typeface="Arial Rounded MT Bold" panose="020F0704030504030204" pitchFamily="34" charset="0"/>
              </a:rPr>
              <a:t>All applications remaining will be ranked in order based on the total score awarded</a:t>
            </a:r>
          </a:p>
          <a:p>
            <a:endParaRPr lang="en-GB" sz="1598" dirty="0">
              <a:solidFill>
                <a:srgbClr val="4F0F61"/>
              </a:solidFill>
              <a:latin typeface="Arial Rounded MT Bold" panose="020F0704030504030204" pitchFamily="34" charset="0"/>
            </a:endParaRPr>
          </a:p>
          <a:p>
            <a:pPr marL="257175" indent="-257175">
              <a:buFont typeface="Arial" panose="020B0604020202020204" pitchFamily="34" charset="0"/>
              <a:buChar char="•"/>
            </a:pPr>
            <a:r>
              <a:rPr lang="en-GB" sz="1598" dirty="0">
                <a:solidFill>
                  <a:srgbClr val="4F0F61"/>
                </a:solidFill>
                <a:latin typeface="Arial Rounded MT Bold" panose="020F0704030504030204" pitchFamily="34" charset="0"/>
              </a:rPr>
              <a:t>Forward Carers may decide to make an award after Stage 1, if the quality of the applications permits</a:t>
            </a:r>
          </a:p>
          <a:p>
            <a:pPr marL="257175" indent="-257175">
              <a:buFont typeface="Arial" panose="020B0604020202020204" pitchFamily="34" charset="0"/>
              <a:buChar char="•"/>
            </a:pPr>
            <a:endParaRPr lang="en-GB" sz="1598" dirty="0">
              <a:solidFill>
                <a:srgbClr val="002060"/>
              </a:solidFill>
              <a:latin typeface="Arial Rounded MT Bold" panose="020F0704030504030204" pitchFamily="34" charset="0"/>
            </a:endParaRPr>
          </a:p>
          <a:p>
            <a:endParaRPr lang="en-GB" sz="1598" dirty="0">
              <a:solidFill>
                <a:srgbClr val="002060"/>
              </a:solidFill>
              <a:latin typeface="Arial Rounded MT Bold" panose="020F0704030504030204" pitchFamily="34" charset="0"/>
            </a:endParaRPr>
          </a:p>
          <a:p>
            <a:endParaRPr lang="en-GB" sz="1598" dirty="0">
              <a:solidFill>
                <a:srgbClr val="002060"/>
              </a:solidFill>
              <a:latin typeface="Arial Rounded MT Bold" panose="020F0704030504030204" pitchFamily="34" charset="0"/>
            </a:endParaRPr>
          </a:p>
          <a:p>
            <a:endParaRPr lang="en-GB" sz="1598" dirty="0">
              <a:solidFill>
                <a:srgbClr val="002060"/>
              </a:solidFill>
              <a:latin typeface="Arial Rounded MT Bold" panose="020F0704030504030204" pitchFamily="34" charset="0"/>
            </a:endParaRPr>
          </a:p>
          <a:p>
            <a:endParaRPr lang="en-GB" sz="1598" dirty="0">
              <a:solidFill>
                <a:srgbClr val="002060"/>
              </a:solidFill>
              <a:latin typeface="Arial Rounded MT Bold" panose="020F0704030504030204" pitchFamily="34" charset="0"/>
            </a:endParaRPr>
          </a:p>
          <a:p>
            <a:endParaRPr lang="en-GB" sz="1598" dirty="0">
              <a:solidFill>
                <a:srgbClr val="002060"/>
              </a:solidFill>
              <a:latin typeface="Arial Rounded MT Bold" panose="020F0704030504030204" pitchFamily="34" charset="0"/>
            </a:endParaRPr>
          </a:p>
          <a:p>
            <a:pPr marL="342900" indent="-342900">
              <a:buAutoNum type="arabicPeriod" startAt="4"/>
            </a:pPr>
            <a:endParaRPr lang="en-GB" sz="1598" dirty="0">
              <a:solidFill>
                <a:srgbClr val="002060"/>
              </a:solidFill>
              <a:latin typeface="Arial Rounded MT Bold" panose="020F0704030504030204" pitchFamily="34" charset="0"/>
            </a:endParaRPr>
          </a:p>
          <a:p>
            <a:pPr marL="342900" indent="-342900">
              <a:buAutoNum type="arabicPeriod" startAt="4"/>
            </a:pPr>
            <a:endParaRPr lang="en-GB" sz="1598" dirty="0">
              <a:solidFill>
                <a:srgbClr val="002060"/>
              </a:solidFill>
              <a:latin typeface="Arial Rounded MT Bold" panose="020F0704030504030204" pitchFamily="34" charset="0"/>
            </a:endParaRPr>
          </a:p>
          <a:p>
            <a:pPr marL="342900" indent="-342900">
              <a:buFont typeface="+mj-lt"/>
              <a:buAutoNum type="arabicPeriod"/>
            </a:pPr>
            <a:endParaRPr lang="en-GB" sz="1598" dirty="0">
              <a:solidFill>
                <a:srgbClr val="002060"/>
              </a:solidFill>
              <a:latin typeface="Arial Rounded MT Bold" panose="020F0704030504030204" pitchFamily="34" charset="0"/>
            </a:endParaRPr>
          </a:p>
          <a:p>
            <a:endParaRPr lang="en-GB" sz="1598" dirty="0">
              <a:solidFill>
                <a:srgbClr val="002060"/>
              </a:solidFill>
              <a:latin typeface="Arial Rounded MT Bold" panose="020F0704030504030204" pitchFamily="34" charset="0"/>
            </a:endParaRPr>
          </a:p>
        </p:txBody>
      </p:sp>
      <p:pic>
        <p:nvPicPr>
          <p:cNvPr id="293" name="Shape 293"/>
          <p:cNvPicPr preferRelativeResize="0"/>
          <p:nvPr/>
        </p:nvPicPr>
        <p:blipFill>
          <a:blip r:embed="rId5">
            <a:alphaModFix/>
          </a:blip>
          <a:stretch>
            <a:fillRect/>
          </a:stretch>
        </p:blipFill>
        <p:spPr>
          <a:xfrm rot="-8518129">
            <a:off x="-684473" y="2577068"/>
            <a:ext cx="3601239" cy="3075462"/>
          </a:xfrm>
          <a:prstGeom prst="rect">
            <a:avLst/>
          </a:prstGeom>
          <a:noFill/>
          <a:ln>
            <a:noFill/>
          </a:ln>
        </p:spPr>
      </p:pic>
    </p:spTree>
    <p:extLst>
      <p:ext uri="{BB962C8B-B14F-4D97-AF65-F5344CB8AC3E}">
        <p14:creationId xmlns:p14="http://schemas.microsoft.com/office/powerpoint/2010/main" val="469235766"/>
      </p:ext>
    </p:extLst>
  </p:cSld>
  <p:clrMapOvr>
    <a:masterClrMapping/>
  </p:clrMapOvr>
  <mc:AlternateContent xmlns:mc="http://schemas.openxmlformats.org/markup-compatibility/2006" xmlns:p14="http://schemas.microsoft.com/office/powerpoint/2010/main">
    <mc:Choice Requires="p14">
      <p:transition spd="slow" p14:dur="2250" advClick="0"/>
    </mc:Choice>
    <mc:Fallback xmlns="">
      <p:transition spd="slow" advClick="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Shape 291"/>
          <p:cNvSpPr txBox="1"/>
          <p:nvPr/>
        </p:nvSpPr>
        <p:spPr>
          <a:xfrm>
            <a:off x="-13525" y="126"/>
            <a:ext cx="9157500" cy="5143499"/>
          </a:xfrm>
          <a:prstGeom prst="rect">
            <a:avLst/>
          </a:prstGeom>
          <a:solidFill>
            <a:schemeClr val="bg1"/>
          </a:solidFill>
          <a:ln>
            <a:noFill/>
          </a:ln>
        </p:spPr>
        <p:txBody>
          <a:bodyPr lIns="91425" tIns="91425" rIns="91425" bIns="91425" anchor="t" anchorCtr="0">
            <a:noAutofit/>
          </a:bodyPr>
          <a:lstStyle/>
          <a:p>
            <a:pPr defTabSz="914378"/>
            <a:endParaRPr/>
          </a:p>
        </p:txBody>
      </p:sp>
      <p:sp>
        <p:nvSpPr>
          <p:cNvPr id="292" name="Shape 292"/>
          <p:cNvSpPr txBox="1"/>
          <p:nvPr/>
        </p:nvSpPr>
        <p:spPr>
          <a:xfrm>
            <a:off x="-13650" y="4345601"/>
            <a:ext cx="9157500" cy="797699"/>
          </a:xfrm>
          <a:prstGeom prst="rect">
            <a:avLst/>
          </a:prstGeom>
          <a:solidFill>
            <a:srgbClr val="46004E"/>
          </a:solidFill>
          <a:ln>
            <a:noFill/>
          </a:ln>
        </p:spPr>
        <p:txBody>
          <a:bodyPr lIns="91425" tIns="91425" rIns="91425" bIns="91425" anchor="t" anchorCtr="0">
            <a:noAutofit/>
          </a:bodyPr>
          <a:lstStyle/>
          <a:p>
            <a:pPr defTabSz="914378"/>
            <a:endParaRPr/>
          </a:p>
        </p:txBody>
      </p:sp>
      <p:pic>
        <p:nvPicPr>
          <p:cNvPr id="294" name="Shape 294"/>
          <p:cNvPicPr preferRelativeResize="0"/>
          <p:nvPr/>
        </p:nvPicPr>
        <p:blipFill>
          <a:blip r:embed="rId3">
            <a:alphaModFix/>
          </a:blip>
          <a:stretch>
            <a:fillRect/>
          </a:stretch>
        </p:blipFill>
        <p:spPr>
          <a:xfrm>
            <a:off x="3986126" y="3771650"/>
            <a:ext cx="1171725" cy="1171725"/>
          </a:xfrm>
          <a:prstGeom prst="rect">
            <a:avLst/>
          </a:prstGeom>
          <a:noFill/>
          <a:ln>
            <a:noFill/>
          </a:ln>
        </p:spPr>
      </p:pic>
      <p:sp>
        <p:nvSpPr>
          <p:cNvPr id="298" name="Shape 298"/>
          <p:cNvSpPr txBox="1"/>
          <p:nvPr/>
        </p:nvSpPr>
        <p:spPr>
          <a:xfrm>
            <a:off x="367901" y="2012675"/>
            <a:ext cx="3426599" cy="843900"/>
          </a:xfrm>
          <a:prstGeom prst="rect">
            <a:avLst/>
          </a:prstGeom>
          <a:noFill/>
          <a:ln>
            <a:noFill/>
          </a:ln>
        </p:spPr>
        <p:txBody>
          <a:bodyPr lIns="91425" tIns="91425" rIns="91425" bIns="91425" anchor="t" anchorCtr="0">
            <a:noAutofit/>
          </a:bodyPr>
          <a:lstStyle/>
          <a:p>
            <a:pPr defTabSz="914378"/>
            <a:endParaRPr/>
          </a:p>
        </p:txBody>
      </p:sp>
      <p:sp>
        <p:nvSpPr>
          <p:cNvPr id="8" name="Text Placeholder 7">
            <a:extLst>
              <a:ext uri="{FF2B5EF4-FFF2-40B4-BE49-F238E27FC236}">
                <a16:creationId xmlns:a16="http://schemas.microsoft.com/office/drawing/2014/main" id="{FD9E9677-A448-4224-B1C0-1392B22EFA16}"/>
              </a:ext>
            </a:extLst>
          </p:cNvPr>
          <p:cNvSpPr>
            <a:spLocks noGrp="1"/>
          </p:cNvSpPr>
          <p:nvPr>
            <p:ph type="body" idx="1"/>
          </p:nvPr>
        </p:nvSpPr>
        <p:spPr>
          <a:xfrm>
            <a:off x="195943" y="164287"/>
            <a:ext cx="8520599" cy="791551"/>
          </a:xfrm>
        </p:spPr>
        <p:txBody>
          <a:bodyPr>
            <a:normAutofit/>
          </a:bodyPr>
          <a:lstStyle/>
          <a:p>
            <a:pPr marL="0" indent="0">
              <a:buClrTx/>
              <a:buSzTx/>
              <a:buNone/>
            </a:pPr>
            <a:r>
              <a:rPr lang="en-GB" sz="3200" b="1" dirty="0">
                <a:solidFill>
                  <a:srgbClr val="4F0F61"/>
                </a:solidFill>
                <a:latin typeface="Arial Rounded MT Bold"/>
                <a:ea typeface="Roboto"/>
                <a:cs typeface="Calibri"/>
                <a:sym typeface="Roboto"/>
              </a:rPr>
              <a:t>Carers Projects – how will we evaluate?</a:t>
            </a:r>
            <a:endParaRPr lang="en-GB" sz="3200" dirty="0">
              <a:latin typeface="Arial Rounded MT Bold"/>
              <a:cs typeface="Calibri"/>
            </a:endParaRPr>
          </a:p>
        </p:txBody>
      </p:sp>
      <p:pic>
        <p:nvPicPr>
          <p:cNvPr id="11" name="Picture 10">
            <a:extLst>
              <a:ext uri="{FF2B5EF4-FFF2-40B4-BE49-F238E27FC236}">
                <a16:creationId xmlns:a16="http://schemas.microsoft.com/office/drawing/2014/main" id="{F5B5F3F4-8BBE-46BE-9C4D-FA31A8DF878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08543" y="3852751"/>
            <a:ext cx="1113116" cy="1113116"/>
          </a:xfrm>
          <a:prstGeom prst="rect">
            <a:avLst/>
          </a:prstGeom>
        </p:spPr>
      </p:pic>
      <p:sp>
        <p:nvSpPr>
          <p:cNvPr id="12" name="Shape 195"/>
          <p:cNvSpPr txBox="1"/>
          <p:nvPr/>
        </p:nvSpPr>
        <p:spPr>
          <a:xfrm>
            <a:off x="367901" y="863129"/>
            <a:ext cx="8617968" cy="2833365"/>
          </a:xfrm>
          <a:prstGeom prst="rect">
            <a:avLst/>
          </a:prstGeom>
          <a:noFill/>
          <a:ln>
            <a:noFill/>
          </a:ln>
        </p:spPr>
        <p:txBody>
          <a:bodyPr lIns="91425" tIns="91425" rIns="91425" bIns="91425" anchor="t" anchorCtr="0">
            <a:noAutofit/>
          </a:bodyPr>
          <a:lstStyle/>
          <a:p>
            <a:r>
              <a:rPr lang="en-GB" sz="1598" dirty="0">
                <a:solidFill>
                  <a:srgbClr val="4F0F61"/>
                </a:solidFill>
                <a:latin typeface="Arial Rounded MT Bold" panose="020F0704030504030204" pitchFamily="34" charset="0"/>
              </a:rPr>
              <a:t>The evaluation criteria – Stage 2:</a:t>
            </a:r>
          </a:p>
          <a:p>
            <a:endParaRPr lang="en-GB" sz="1598" dirty="0">
              <a:solidFill>
                <a:srgbClr val="4F0F61"/>
              </a:solidFill>
              <a:latin typeface="Arial Rounded MT Bold" panose="020F0704030504030204" pitchFamily="34" charset="0"/>
            </a:endParaRPr>
          </a:p>
          <a:p>
            <a:pPr marL="257175" indent="-257175">
              <a:buFont typeface="Arial" panose="020B0604020202020204" pitchFamily="34" charset="0"/>
              <a:buChar char="•"/>
            </a:pPr>
            <a:r>
              <a:rPr lang="en-GB" sz="1598" dirty="0">
                <a:solidFill>
                  <a:srgbClr val="4F0F61"/>
                </a:solidFill>
                <a:latin typeface="Arial Rounded MT Bold" panose="020F0704030504030204" pitchFamily="34" charset="0"/>
              </a:rPr>
              <a:t>Forward Carers reserves the right to select applicants to participate in Stage 2 of the application process, which will involve a Panel interview to ask some additional questions to gain further understanding about the proposal and its intended impact.</a:t>
            </a:r>
          </a:p>
          <a:p>
            <a:endParaRPr lang="en-GB" sz="1598" dirty="0">
              <a:solidFill>
                <a:srgbClr val="002060"/>
              </a:solidFill>
              <a:latin typeface="Arial Rounded MT Bold" panose="020F0704030504030204" pitchFamily="34" charset="0"/>
            </a:endParaRPr>
          </a:p>
          <a:p>
            <a:endParaRPr lang="en-GB" sz="1598" dirty="0">
              <a:solidFill>
                <a:srgbClr val="002060"/>
              </a:solidFill>
              <a:latin typeface="Arial Rounded MT Bold" panose="020F0704030504030204" pitchFamily="34" charset="0"/>
            </a:endParaRPr>
          </a:p>
          <a:p>
            <a:endParaRPr lang="en-GB" sz="1598" dirty="0">
              <a:solidFill>
                <a:srgbClr val="002060"/>
              </a:solidFill>
              <a:latin typeface="Arial Rounded MT Bold" panose="020F0704030504030204" pitchFamily="34" charset="0"/>
            </a:endParaRPr>
          </a:p>
          <a:p>
            <a:endParaRPr lang="en-GB" sz="1598" dirty="0">
              <a:solidFill>
                <a:srgbClr val="002060"/>
              </a:solidFill>
              <a:latin typeface="Arial Rounded MT Bold" panose="020F0704030504030204" pitchFamily="34" charset="0"/>
            </a:endParaRPr>
          </a:p>
          <a:p>
            <a:endParaRPr lang="en-GB" sz="1598" dirty="0">
              <a:solidFill>
                <a:srgbClr val="002060"/>
              </a:solidFill>
              <a:latin typeface="Arial Rounded MT Bold" panose="020F0704030504030204" pitchFamily="34" charset="0"/>
            </a:endParaRPr>
          </a:p>
          <a:p>
            <a:pPr marL="342900" indent="-342900">
              <a:buAutoNum type="arabicPeriod" startAt="4"/>
            </a:pPr>
            <a:endParaRPr lang="en-GB" sz="1598" dirty="0">
              <a:solidFill>
                <a:srgbClr val="002060"/>
              </a:solidFill>
              <a:latin typeface="Arial Rounded MT Bold" panose="020F0704030504030204" pitchFamily="34" charset="0"/>
            </a:endParaRPr>
          </a:p>
          <a:p>
            <a:pPr marL="342900" indent="-342900">
              <a:buAutoNum type="arabicPeriod" startAt="4"/>
            </a:pPr>
            <a:endParaRPr lang="en-GB" sz="1598" dirty="0">
              <a:solidFill>
                <a:srgbClr val="002060"/>
              </a:solidFill>
              <a:latin typeface="Arial Rounded MT Bold" panose="020F0704030504030204" pitchFamily="34" charset="0"/>
            </a:endParaRPr>
          </a:p>
          <a:p>
            <a:pPr marL="342900" indent="-342900">
              <a:buFont typeface="+mj-lt"/>
              <a:buAutoNum type="arabicPeriod"/>
            </a:pPr>
            <a:endParaRPr lang="en-GB" sz="1598" dirty="0">
              <a:solidFill>
                <a:srgbClr val="002060"/>
              </a:solidFill>
              <a:latin typeface="Arial Rounded MT Bold" panose="020F0704030504030204" pitchFamily="34" charset="0"/>
            </a:endParaRPr>
          </a:p>
          <a:p>
            <a:endParaRPr lang="en-GB" sz="1598" dirty="0">
              <a:solidFill>
                <a:srgbClr val="002060"/>
              </a:solidFill>
              <a:latin typeface="Arial Rounded MT Bold" panose="020F0704030504030204" pitchFamily="34" charset="0"/>
            </a:endParaRPr>
          </a:p>
        </p:txBody>
      </p:sp>
      <p:pic>
        <p:nvPicPr>
          <p:cNvPr id="293" name="Shape 293"/>
          <p:cNvPicPr preferRelativeResize="0"/>
          <p:nvPr/>
        </p:nvPicPr>
        <p:blipFill>
          <a:blip r:embed="rId5">
            <a:alphaModFix/>
          </a:blip>
          <a:stretch>
            <a:fillRect/>
          </a:stretch>
        </p:blipFill>
        <p:spPr>
          <a:xfrm rot="-8518129">
            <a:off x="-684473" y="2577068"/>
            <a:ext cx="3601239" cy="3075462"/>
          </a:xfrm>
          <a:prstGeom prst="rect">
            <a:avLst/>
          </a:prstGeom>
          <a:noFill/>
          <a:ln>
            <a:noFill/>
          </a:ln>
        </p:spPr>
      </p:pic>
    </p:spTree>
    <p:extLst>
      <p:ext uri="{BB962C8B-B14F-4D97-AF65-F5344CB8AC3E}">
        <p14:creationId xmlns:p14="http://schemas.microsoft.com/office/powerpoint/2010/main" val="3996876579"/>
      </p:ext>
    </p:extLst>
  </p:cSld>
  <p:clrMapOvr>
    <a:masterClrMapping/>
  </p:clrMapOvr>
  <mc:AlternateContent xmlns:mc="http://schemas.openxmlformats.org/markup-compatibility/2006" xmlns:p14="http://schemas.microsoft.com/office/powerpoint/2010/main">
    <mc:Choice Requires="p14">
      <p:transition spd="slow" p14:dur="2250" advClick="0"/>
    </mc:Choice>
    <mc:Fallback xmlns="">
      <p:transition spd="slow" advClick="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Shape 291"/>
          <p:cNvSpPr txBox="1"/>
          <p:nvPr/>
        </p:nvSpPr>
        <p:spPr>
          <a:xfrm>
            <a:off x="-13525" y="126"/>
            <a:ext cx="9157500" cy="5143499"/>
          </a:xfrm>
          <a:prstGeom prst="rect">
            <a:avLst/>
          </a:prstGeom>
          <a:solidFill>
            <a:schemeClr val="bg1"/>
          </a:solidFill>
          <a:ln>
            <a:noFill/>
          </a:ln>
        </p:spPr>
        <p:txBody>
          <a:bodyPr lIns="91425" tIns="91425" rIns="91425" bIns="91425" anchor="t" anchorCtr="0">
            <a:noAutofit/>
          </a:bodyPr>
          <a:lstStyle/>
          <a:p>
            <a:pPr defTabSz="914378"/>
            <a:endParaRPr/>
          </a:p>
        </p:txBody>
      </p:sp>
      <p:sp>
        <p:nvSpPr>
          <p:cNvPr id="292" name="Shape 292"/>
          <p:cNvSpPr txBox="1"/>
          <p:nvPr/>
        </p:nvSpPr>
        <p:spPr>
          <a:xfrm>
            <a:off x="-13650" y="4345601"/>
            <a:ext cx="9157500" cy="797699"/>
          </a:xfrm>
          <a:prstGeom prst="rect">
            <a:avLst/>
          </a:prstGeom>
          <a:solidFill>
            <a:srgbClr val="46004E"/>
          </a:solidFill>
          <a:ln>
            <a:noFill/>
          </a:ln>
        </p:spPr>
        <p:txBody>
          <a:bodyPr lIns="91425" tIns="91425" rIns="91425" bIns="91425" anchor="t" anchorCtr="0">
            <a:noAutofit/>
          </a:bodyPr>
          <a:lstStyle/>
          <a:p>
            <a:pPr defTabSz="914378"/>
            <a:endParaRPr/>
          </a:p>
        </p:txBody>
      </p:sp>
      <p:pic>
        <p:nvPicPr>
          <p:cNvPr id="294" name="Shape 294"/>
          <p:cNvPicPr preferRelativeResize="0"/>
          <p:nvPr/>
        </p:nvPicPr>
        <p:blipFill>
          <a:blip r:embed="rId3">
            <a:alphaModFix/>
          </a:blip>
          <a:stretch>
            <a:fillRect/>
          </a:stretch>
        </p:blipFill>
        <p:spPr>
          <a:xfrm>
            <a:off x="3986126" y="3771650"/>
            <a:ext cx="1171725" cy="1171725"/>
          </a:xfrm>
          <a:prstGeom prst="rect">
            <a:avLst/>
          </a:prstGeom>
          <a:noFill/>
          <a:ln>
            <a:noFill/>
          </a:ln>
        </p:spPr>
      </p:pic>
      <p:sp>
        <p:nvSpPr>
          <p:cNvPr id="298" name="Shape 298"/>
          <p:cNvSpPr txBox="1"/>
          <p:nvPr/>
        </p:nvSpPr>
        <p:spPr>
          <a:xfrm>
            <a:off x="367901" y="2012675"/>
            <a:ext cx="3426599" cy="843900"/>
          </a:xfrm>
          <a:prstGeom prst="rect">
            <a:avLst/>
          </a:prstGeom>
          <a:noFill/>
          <a:ln>
            <a:noFill/>
          </a:ln>
        </p:spPr>
        <p:txBody>
          <a:bodyPr lIns="91425" tIns="91425" rIns="91425" bIns="91425" anchor="t" anchorCtr="0">
            <a:noAutofit/>
          </a:bodyPr>
          <a:lstStyle/>
          <a:p>
            <a:pPr defTabSz="914378"/>
            <a:endParaRPr/>
          </a:p>
        </p:txBody>
      </p:sp>
      <p:sp>
        <p:nvSpPr>
          <p:cNvPr id="8" name="Text Placeholder 7">
            <a:extLst>
              <a:ext uri="{FF2B5EF4-FFF2-40B4-BE49-F238E27FC236}">
                <a16:creationId xmlns:a16="http://schemas.microsoft.com/office/drawing/2014/main" id="{FD9E9677-A448-4224-B1C0-1392B22EFA16}"/>
              </a:ext>
            </a:extLst>
          </p:cNvPr>
          <p:cNvSpPr>
            <a:spLocks noGrp="1"/>
          </p:cNvSpPr>
          <p:nvPr>
            <p:ph type="body" idx="1"/>
          </p:nvPr>
        </p:nvSpPr>
        <p:spPr>
          <a:xfrm>
            <a:off x="195943" y="164287"/>
            <a:ext cx="8520599" cy="791551"/>
          </a:xfrm>
        </p:spPr>
        <p:txBody>
          <a:bodyPr>
            <a:normAutofit/>
          </a:bodyPr>
          <a:lstStyle/>
          <a:p>
            <a:pPr marL="0" indent="0">
              <a:buClrTx/>
              <a:buSzTx/>
              <a:buNone/>
            </a:pPr>
            <a:r>
              <a:rPr lang="en-GB" sz="3200" b="1" dirty="0">
                <a:solidFill>
                  <a:srgbClr val="4F0F61"/>
                </a:solidFill>
                <a:latin typeface="Arial Rounded MT Bold"/>
                <a:ea typeface="Roboto"/>
                <a:cs typeface="Calibri"/>
                <a:sym typeface="Roboto"/>
              </a:rPr>
              <a:t>Carers Projects – Recap</a:t>
            </a:r>
            <a:endParaRPr lang="en-GB" sz="3200" dirty="0">
              <a:latin typeface="Arial Rounded MT Bold"/>
              <a:cs typeface="Calibri"/>
            </a:endParaRPr>
          </a:p>
        </p:txBody>
      </p:sp>
      <p:pic>
        <p:nvPicPr>
          <p:cNvPr id="11" name="Picture 10">
            <a:extLst>
              <a:ext uri="{FF2B5EF4-FFF2-40B4-BE49-F238E27FC236}">
                <a16:creationId xmlns:a16="http://schemas.microsoft.com/office/drawing/2014/main" id="{F5B5F3F4-8BBE-46BE-9C4D-FA31A8DF878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08543" y="3852751"/>
            <a:ext cx="1113116" cy="1113116"/>
          </a:xfrm>
          <a:prstGeom prst="rect">
            <a:avLst/>
          </a:prstGeom>
        </p:spPr>
      </p:pic>
      <p:sp>
        <p:nvSpPr>
          <p:cNvPr id="12" name="Shape 195"/>
          <p:cNvSpPr txBox="1"/>
          <p:nvPr/>
        </p:nvSpPr>
        <p:spPr>
          <a:xfrm>
            <a:off x="367901" y="863129"/>
            <a:ext cx="8617968" cy="2833365"/>
          </a:xfrm>
          <a:prstGeom prst="rect">
            <a:avLst/>
          </a:prstGeom>
          <a:noFill/>
          <a:ln>
            <a:noFill/>
          </a:ln>
        </p:spPr>
        <p:txBody>
          <a:bodyPr lIns="91425" tIns="91425" rIns="91425" bIns="91425" anchor="t" anchorCtr="0">
            <a:noAutofit/>
          </a:bodyPr>
          <a:lstStyle/>
          <a:p>
            <a:pPr marL="257175" indent="-257175">
              <a:buFont typeface="Arial" panose="020B0604020202020204" pitchFamily="34" charset="0"/>
              <a:buChar char="•"/>
            </a:pPr>
            <a:r>
              <a:rPr lang="en-GB" sz="1598" dirty="0">
                <a:solidFill>
                  <a:srgbClr val="4F0F61"/>
                </a:solidFill>
                <a:latin typeface="Arial Rounded MT Bold" panose="020F0704030504030204" pitchFamily="34" charset="0"/>
              </a:rPr>
              <a:t>Ensure all questions within the application form are completed.</a:t>
            </a:r>
          </a:p>
          <a:p>
            <a:pPr marL="257175" indent="-257175">
              <a:buFont typeface="Arial" panose="020B0604020202020204" pitchFamily="34" charset="0"/>
              <a:buChar char="•"/>
            </a:pPr>
            <a:r>
              <a:rPr lang="en-GB" sz="1598" dirty="0">
                <a:solidFill>
                  <a:srgbClr val="4F0F61"/>
                </a:solidFill>
                <a:latin typeface="Arial Rounded MT Bold" panose="020F0704030504030204" pitchFamily="34" charset="0"/>
              </a:rPr>
              <a:t>You must upload a copy of your current constitution or terms of reference;</a:t>
            </a:r>
          </a:p>
          <a:p>
            <a:pPr marL="257175" indent="-257175">
              <a:buFont typeface="Arial" panose="020B0604020202020204" pitchFamily="34" charset="0"/>
              <a:buChar char="•"/>
            </a:pPr>
            <a:r>
              <a:rPr lang="en-GB" sz="1598" dirty="0">
                <a:solidFill>
                  <a:srgbClr val="4F0F61"/>
                </a:solidFill>
                <a:latin typeface="Arial Rounded MT Bold" panose="020F0704030504030204" pitchFamily="34" charset="0"/>
              </a:rPr>
              <a:t>You must upload a copy of your latest annual accounts or a statement of income and expenditure;</a:t>
            </a:r>
          </a:p>
          <a:p>
            <a:pPr marL="257175" indent="-257175">
              <a:buFont typeface="Arial" panose="020B0604020202020204" pitchFamily="34" charset="0"/>
              <a:buChar char="•"/>
            </a:pPr>
            <a:r>
              <a:rPr lang="en-GB" sz="1598" dirty="0">
                <a:solidFill>
                  <a:srgbClr val="4F0F61"/>
                </a:solidFill>
                <a:latin typeface="Arial Rounded MT Bold" panose="020F0704030504030204" pitchFamily="34" charset="0"/>
              </a:rPr>
              <a:t>If you have any questions please e-mail them to: </a:t>
            </a:r>
            <a:r>
              <a:rPr lang="en-GB" sz="1598" dirty="0">
                <a:solidFill>
                  <a:srgbClr val="4F0F61"/>
                </a:solidFill>
                <a:latin typeface="Arial Rounded MT Bold" panose="020F0704030504030204" pitchFamily="34" charset="0"/>
                <a:hlinkClick r:id="rId5"/>
              </a:rPr>
              <a:t>info@forwardcarers.org.uk</a:t>
            </a:r>
            <a:r>
              <a:rPr lang="en-GB" sz="1598" dirty="0">
                <a:solidFill>
                  <a:srgbClr val="4F0F61"/>
                </a:solidFill>
                <a:latin typeface="Arial Rounded MT Bold" panose="020F0704030504030204" pitchFamily="34" charset="0"/>
              </a:rPr>
              <a:t> (please be aware that all points of clarification and enquiries will be shared on the Forward Carers website, to be fair to all applicants, although anonymity will be preserved)</a:t>
            </a:r>
          </a:p>
          <a:p>
            <a:pPr marL="257175" indent="-257175">
              <a:buFont typeface="Arial" panose="020B0604020202020204" pitchFamily="34" charset="0"/>
              <a:buChar char="•"/>
            </a:pPr>
            <a:r>
              <a:rPr lang="en-GB" sz="1598" dirty="0">
                <a:solidFill>
                  <a:srgbClr val="4F0F61"/>
                </a:solidFill>
                <a:latin typeface="Arial Rounded MT Bold" panose="020F0704030504030204" pitchFamily="34" charset="0"/>
              </a:rPr>
              <a:t>Please note dates for stage 2 interviews (if required). These are detailed in the Application Guidance.</a:t>
            </a:r>
          </a:p>
          <a:p>
            <a:endParaRPr lang="en-GB" sz="1598" dirty="0">
              <a:solidFill>
                <a:srgbClr val="002060"/>
              </a:solidFill>
              <a:latin typeface="Arial Rounded MT Bold" panose="020F0704030504030204" pitchFamily="34" charset="0"/>
            </a:endParaRPr>
          </a:p>
          <a:p>
            <a:endParaRPr lang="en-GB" sz="1598" dirty="0">
              <a:solidFill>
                <a:srgbClr val="002060"/>
              </a:solidFill>
              <a:latin typeface="Arial Rounded MT Bold" panose="020F0704030504030204" pitchFamily="34" charset="0"/>
            </a:endParaRPr>
          </a:p>
          <a:p>
            <a:endParaRPr lang="en-GB" sz="1598" dirty="0">
              <a:solidFill>
                <a:srgbClr val="002060"/>
              </a:solidFill>
              <a:latin typeface="Arial Rounded MT Bold" panose="020F0704030504030204" pitchFamily="34" charset="0"/>
            </a:endParaRPr>
          </a:p>
          <a:p>
            <a:endParaRPr lang="en-GB" sz="1598" dirty="0">
              <a:solidFill>
                <a:srgbClr val="002060"/>
              </a:solidFill>
              <a:latin typeface="Arial Rounded MT Bold" panose="020F0704030504030204" pitchFamily="34" charset="0"/>
            </a:endParaRPr>
          </a:p>
          <a:p>
            <a:pPr marL="342900" indent="-342900">
              <a:buAutoNum type="arabicPeriod" startAt="4"/>
            </a:pPr>
            <a:endParaRPr lang="en-GB" sz="1598" dirty="0">
              <a:solidFill>
                <a:srgbClr val="002060"/>
              </a:solidFill>
              <a:latin typeface="Arial Rounded MT Bold" panose="020F0704030504030204" pitchFamily="34" charset="0"/>
            </a:endParaRPr>
          </a:p>
          <a:p>
            <a:pPr marL="342900" indent="-342900">
              <a:buAutoNum type="arabicPeriod" startAt="4"/>
            </a:pPr>
            <a:endParaRPr lang="en-GB" sz="1598" dirty="0">
              <a:solidFill>
                <a:srgbClr val="002060"/>
              </a:solidFill>
              <a:latin typeface="Arial Rounded MT Bold" panose="020F0704030504030204" pitchFamily="34" charset="0"/>
            </a:endParaRPr>
          </a:p>
          <a:p>
            <a:pPr marL="342900" indent="-342900">
              <a:buFont typeface="+mj-lt"/>
              <a:buAutoNum type="arabicPeriod"/>
            </a:pPr>
            <a:endParaRPr lang="en-GB" sz="1598" dirty="0">
              <a:solidFill>
                <a:srgbClr val="002060"/>
              </a:solidFill>
              <a:latin typeface="Arial Rounded MT Bold" panose="020F0704030504030204" pitchFamily="34" charset="0"/>
            </a:endParaRPr>
          </a:p>
          <a:p>
            <a:endParaRPr lang="en-GB" sz="1598" dirty="0">
              <a:solidFill>
                <a:srgbClr val="002060"/>
              </a:solidFill>
              <a:latin typeface="Arial Rounded MT Bold" panose="020F0704030504030204" pitchFamily="34" charset="0"/>
            </a:endParaRPr>
          </a:p>
        </p:txBody>
      </p:sp>
      <p:pic>
        <p:nvPicPr>
          <p:cNvPr id="293" name="Shape 293"/>
          <p:cNvPicPr preferRelativeResize="0"/>
          <p:nvPr/>
        </p:nvPicPr>
        <p:blipFill>
          <a:blip r:embed="rId6">
            <a:alphaModFix/>
          </a:blip>
          <a:stretch>
            <a:fillRect/>
          </a:stretch>
        </p:blipFill>
        <p:spPr>
          <a:xfrm rot="-8518129">
            <a:off x="-613034" y="2569923"/>
            <a:ext cx="3601239" cy="3075462"/>
          </a:xfrm>
          <a:prstGeom prst="rect">
            <a:avLst/>
          </a:prstGeom>
          <a:noFill/>
          <a:ln>
            <a:noFill/>
          </a:ln>
        </p:spPr>
      </p:pic>
    </p:spTree>
    <p:extLst>
      <p:ext uri="{BB962C8B-B14F-4D97-AF65-F5344CB8AC3E}">
        <p14:creationId xmlns:p14="http://schemas.microsoft.com/office/powerpoint/2010/main" val="1409352563"/>
      </p:ext>
    </p:extLst>
  </p:cSld>
  <p:clrMapOvr>
    <a:masterClrMapping/>
  </p:clrMapOvr>
  <mc:AlternateContent xmlns:mc="http://schemas.openxmlformats.org/markup-compatibility/2006" xmlns:p14="http://schemas.microsoft.com/office/powerpoint/2010/main">
    <mc:Choice Requires="p14">
      <p:transition spd="slow" p14:dur="2250" advClick="0"/>
    </mc:Choice>
    <mc:Fallback xmlns="">
      <p:transition spd="slow" advClick="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Shape 291"/>
          <p:cNvSpPr txBox="1"/>
          <p:nvPr/>
        </p:nvSpPr>
        <p:spPr>
          <a:xfrm>
            <a:off x="-13525" y="126"/>
            <a:ext cx="9157500" cy="5143499"/>
          </a:xfrm>
          <a:prstGeom prst="rect">
            <a:avLst/>
          </a:prstGeom>
          <a:solidFill>
            <a:schemeClr val="bg1"/>
          </a:solidFill>
          <a:ln>
            <a:noFill/>
          </a:ln>
        </p:spPr>
        <p:txBody>
          <a:bodyPr lIns="91425" tIns="91425" rIns="91425" bIns="91425" anchor="t" anchorCtr="0">
            <a:noAutofit/>
          </a:bodyPr>
          <a:lstStyle/>
          <a:p>
            <a:pPr defTabSz="914378"/>
            <a:endParaRPr/>
          </a:p>
        </p:txBody>
      </p:sp>
      <p:sp>
        <p:nvSpPr>
          <p:cNvPr id="292" name="Shape 292"/>
          <p:cNvSpPr txBox="1"/>
          <p:nvPr/>
        </p:nvSpPr>
        <p:spPr>
          <a:xfrm>
            <a:off x="-13650" y="4345601"/>
            <a:ext cx="9157500" cy="797699"/>
          </a:xfrm>
          <a:prstGeom prst="rect">
            <a:avLst/>
          </a:prstGeom>
          <a:solidFill>
            <a:srgbClr val="46004E"/>
          </a:solidFill>
          <a:ln>
            <a:noFill/>
          </a:ln>
        </p:spPr>
        <p:txBody>
          <a:bodyPr lIns="91425" tIns="91425" rIns="91425" bIns="91425" anchor="t" anchorCtr="0">
            <a:noAutofit/>
          </a:bodyPr>
          <a:lstStyle/>
          <a:p>
            <a:pPr defTabSz="914378"/>
            <a:endParaRPr/>
          </a:p>
        </p:txBody>
      </p:sp>
      <p:pic>
        <p:nvPicPr>
          <p:cNvPr id="294" name="Shape 294"/>
          <p:cNvPicPr preferRelativeResize="0"/>
          <p:nvPr/>
        </p:nvPicPr>
        <p:blipFill>
          <a:blip r:embed="rId3">
            <a:alphaModFix/>
          </a:blip>
          <a:stretch>
            <a:fillRect/>
          </a:stretch>
        </p:blipFill>
        <p:spPr>
          <a:xfrm>
            <a:off x="3986126" y="3771650"/>
            <a:ext cx="1171725" cy="1171725"/>
          </a:xfrm>
          <a:prstGeom prst="rect">
            <a:avLst/>
          </a:prstGeom>
          <a:noFill/>
          <a:ln>
            <a:noFill/>
          </a:ln>
        </p:spPr>
      </p:pic>
      <p:sp>
        <p:nvSpPr>
          <p:cNvPr id="298" name="Shape 298"/>
          <p:cNvSpPr txBox="1"/>
          <p:nvPr/>
        </p:nvSpPr>
        <p:spPr>
          <a:xfrm>
            <a:off x="367901" y="2012675"/>
            <a:ext cx="3426599" cy="843900"/>
          </a:xfrm>
          <a:prstGeom prst="rect">
            <a:avLst/>
          </a:prstGeom>
          <a:noFill/>
          <a:ln>
            <a:noFill/>
          </a:ln>
        </p:spPr>
        <p:txBody>
          <a:bodyPr lIns="91425" tIns="91425" rIns="91425" bIns="91425" anchor="t" anchorCtr="0">
            <a:noAutofit/>
          </a:bodyPr>
          <a:lstStyle/>
          <a:p>
            <a:pPr defTabSz="914378"/>
            <a:endParaRPr/>
          </a:p>
        </p:txBody>
      </p:sp>
      <p:pic>
        <p:nvPicPr>
          <p:cNvPr id="11" name="Picture 10">
            <a:extLst>
              <a:ext uri="{FF2B5EF4-FFF2-40B4-BE49-F238E27FC236}">
                <a16:creationId xmlns:a16="http://schemas.microsoft.com/office/drawing/2014/main" id="{F5B5F3F4-8BBE-46BE-9C4D-FA31A8DF878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08543" y="3852751"/>
            <a:ext cx="1113116" cy="1113116"/>
          </a:xfrm>
          <a:prstGeom prst="rect">
            <a:avLst/>
          </a:prstGeom>
        </p:spPr>
      </p:pic>
      <p:pic>
        <p:nvPicPr>
          <p:cNvPr id="293" name="Shape 293"/>
          <p:cNvPicPr preferRelativeResize="0"/>
          <p:nvPr/>
        </p:nvPicPr>
        <p:blipFill>
          <a:blip r:embed="rId5">
            <a:alphaModFix/>
          </a:blip>
          <a:stretch>
            <a:fillRect/>
          </a:stretch>
        </p:blipFill>
        <p:spPr>
          <a:xfrm rot="-8518129">
            <a:off x="-613034" y="2569923"/>
            <a:ext cx="3601239" cy="3075462"/>
          </a:xfrm>
          <a:prstGeom prst="rect">
            <a:avLst/>
          </a:prstGeom>
          <a:noFill/>
          <a:ln>
            <a:noFill/>
          </a:ln>
        </p:spPr>
      </p:pic>
      <p:sp>
        <p:nvSpPr>
          <p:cNvPr id="10" name="Shape 195"/>
          <p:cNvSpPr txBox="1"/>
          <p:nvPr/>
        </p:nvSpPr>
        <p:spPr>
          <a:xfrm>
            <a:off x="251688" y="863129"/>
            <a:ext cx="8734181" cy="2833365"/>
          </a:xfrm>
          <a:prstGeom prst="rect">
            <a:avLst/>
          </a:prstGeom>
          <a:noFill/>
          <a:ln>
            <a:noFill/>
          </a:ln>
        </p:spPr>
        <p:txBody>
          <a:bodyPr lIns="91425" tIns="91425" rIns="91425" bIns="91425" anchor="t" anchorCtr="0">
            <a:noAutofit/>
          </a:bodyPr>
          <a:lstStyle/>
          <a:p>
            <a:pPr algn="ctr"/>
            <a:r>
              <a:rPr lang="en-GB" sz="6000" dirty="0">
                <a:solidFill>
                  <a:srgbClr val="4F0F61"/>
                </a:solidFill>
                <a:latin typeface="Arial Rounded MT Bold" panose="020F0704030504030204" pitchFamily="34" charset="0"/>
              </a:rPr>
              <a:t>Thank you</a:t>
            </a:r>
          </a:p>
          <a:p>
            <a:pPr algn="ctr"/>
            <a:r>
              <a:rPr lang="en-GB" sz="6000" dirty="0">
                <a:solidFill>
                  <a:srgbClr val="4F0F61"/>
                </a:solidFill>
                <a:latin typeface="Arial Rounded MT Bold" panose="020F0704030504030204" pitchFamily="34" charset="0"/>
              </a:rPr>
              <a:t>Questions?</a:t>
            </a:r>
          </a:p>
        </p:txBody>
      </p:sp>
      <p:sp>
        <p:nvSpPr>
          <p:cNvPr id="2" name="Text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139472407"/>
      </p:ext>
    </p:extLst>
  </p:cSld>
  <p:clrMapOvr>
    <a:masterClrMapping/>
  </p:clrMapOvr>
  <mc:AlternateContent xmlns:mc="http://schemas.openxmlformats.org/markup-compatibility/2006" xmlns:p14="http://schemas.microsoft.com/office/powerpoint/2010/main">
    <mc:Choice Requires="p14">
      <p:transition spd="slow" p14:dur="2250" advClick="0"/>
    </mc:Choice>
    <mc:Fallback xmlns="">
      <p:transition spd="slow"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Shape 291"/>
          <p:cNvSpPr txBox="1"/>
          <p:nvPr/>
        </p:nvSpPr>
        <p:spPr>
          <a:xfrm>
            <a:off x="-13525" y="126"/>
            <a:ext cx="9157500" cy="5143499"/>
          </a:xfrm>
          <a:prstGeom prst="rect">
            <a:avLst/>
          </a:prstGeom>
          <a:solidFill>
            <a:schemeClr val="bg1"/>
          </a:solidFill>
          <a:ln>
            <a:noFill/>
          </a:ln>
        </p:spPr>
        <p:txBody>
          <a:bodyPr lIns="91425" tIns="91425" rIns="91425" bIns="91425" anchor="t" anchorCtr="0">
            <a:noAutofit/>
          </a:bodyPr>
          <a:lstStyle/>
          <a:p>
            <a:endParaRPr sz="1800"/>
          </a:p>
        </p:txBody>
      </p:sp>
      <p:sp>
        <p:nvSpPr>
          <p:cNvPr id="292" name="Shape 292"/>
          <p:cNvSpPr txBox="1"/>
          <p:nvPr/>
        </p:nvSpPr>
        <p:spPr>
          <a:xfrm>
            <a:off x="-13650" y="4345601"/>
            <a:ext cx="9157500" cy="797699"/>
          </a:xfrm>
          <a:prstGeom prst="rect">
            <a:avLst/>
          </a:prstGeom>
          <a:solidFill>
            <a:srgbClr val="46004E"/>
          </a:solidFill>
          <a:ln>
            <a:noFill/>
          </a:ln>
        </p:spPr>
        <p:txBody>
          <a:bodyPr lIns="91425" tIns="91425" rIns="91425" bIns="91425" anchor="t" anchorCtr="0">
            <a:noAutofit/>
          </a:bodyPr>
          <a:lstStyle/>
          <a:p>
            <a:endParaRPr sz="1800"/>
          </a:p>
        </p:txBody>
      </p:sp>
      <p:pic>
        <p:nvPicPr>
          <p:cNvPr id="294" name="Shape 294"/>
          <p:cNvPicPr preferRelativeResize="0"/>
          <p:nvPr/>
        </p:nvPicPr>
        <p:blipFill>
          <a:blip r:embed="rId3">
            <a:alphaModFix/>
          </a:blip>
          <a:stretch>
            <a:fillRect/>
          </a:stretch>
        </p:blipFill>
        <p:spPr>
          <a:xfrm>
            <a:off x="3986126" y="3771650"/>
            <a:ext cx="1171725" cy="1171725"/>
          </a:xfrm>
          <a:prstGeom prst="rect">
            <a:avLst/>
          </a:prstGeom>
          <a:noFill/>
          <a:ln>
            <a:noFill/>
          </a:ln>
        </p:spPr>
      </p:pic>
      <p:sp>
        <p:nvSpPr>
          <p:cNvPr id="298" name="Shape 298"/>
          <p:cNvSpPr txBox="1"/>
          <p:nvPr/>
        </p:nvSpPr>
        <p:spPr>
          <a:xfrm>
            <a:off x="367901" y="2012675"/>
            <a:ext cx="3426599" cy="843900"/>
          </a:xfrm>
          <a:prstGeom prst="rect">
            <a:avLst/>
          </a:prstGeom>
          <a:noFill/>
          <a:ln>
            <a:noFill/>
          </a:ln>
        </p:spPr>
        <p:txBody>
          <a:bodyPr lIns="91425" tIns="91425" rIns="91425" bIns="91425" anchor="t" anchorCtr="0">
            <a:noAutofit/>
          </a:bodyPr>
          <a:lstStyle/>
          <a:p>
            <a:endParaRPr sz="1800"/>
          </a:p>
        </p:txBody>
      </p:sp>
      <p:sp>
        <p:nvSpPr>
          <p:cNvPr id="8" name="Text Placeholder 7">
            <a:extLst>
              <a:ext uri="{FF2B5EF4-FFF2-40B4-BE49-F238E27FC236}">
                <a16:creationId xmlns:a16="http://schemas.microsoft.com/office/drawing/2014/main" id="{FD9E9677-A448-4224-B1C0-1392B22EFA16}"/>
              </a:ext>
            </a:extLst>
          </p:cNvPr>
          <p:cNvSpPr>
            <a:spLocks noGrp="1"/>
          </p:cNvSpPr>
          <p:nvPr>
            <p:ph type="body" idx="1"/>
          </p:nvPr>
        </p:nvSpPr>
        <p:spPr>
          <a:xfrm>
            <a:off x="195943" y="164287"/>
            <a:ext cx="8520599" cy="791551"/>
          </a:xfrm>
        </p:spPr>
        <p:txBody>
          <a:bodyPr>
            <a:normAutofit/>
          </a:bodyPr>
          <a:lstStyle/>
          <a:p>
            <a:pPr marL="0" indent="0">
              <a:buClrTx/>
              <a:buSzTx/>
              <a:buNone/>
            </a:pPr>
            <a:r>
              <a:rPr lang="en-GB" sz="3200" b="1" dirty="0">
                <a:solidFill>
                  <a:srgbClr val="4F0F61"/>
                </a:solidFill>
                <a:latin typeface="Arial Rounded MT Bold" panose="020F0704030504030204" pitchFamily="34" charset="0"/>
                <a:ea typeface="Roboto"/>
                <a:cs typeface="Calibri" panose="020F0502020204030204" pitchFamily="34" charset="0"/>
                <a:sym typeface="Roboto"/>
              </a:rPr>
              <a:t>Dementia Programme - Background </a:t>
            </a:r>
            <a:endParaRPr lang="en-GB" sz="3200" dirty="0">
              <a:latin typeface="Arial Rounded MT Bold" panose="020F0704030504030204" pitchFamily="34" charset="0"/>
              <a:cs typeface="Calibri" panose="020F0502020204030204" pitchFamily="34" charset="0"/>
            </a:endParaRPr>
          </a:p>
        </p:txBody>
      </p:sp>
      <p:pic>
        <p:nvPicPr>
          <p:cNvPr id="11" name="Picture 10">
            <a:extLst>
              <a:ext uri="{FF2B5EF4-FFF2-40B4-BE49-F238E27FC236}">
                <a16:creationId xmlns:a16="http://schemas.microsoft.com/office/drawing/2014/main" id="{F5B5F3F4-8BBE-46BE-9C4D-FA31A8DF878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08543" y="3852751"/>
            <a:ext cx="1113116" cy="1113116"/>
          </a:xfrm>
          <a:prstGeom prst="rect">
            <a:avLst/>
          </a:prstGeom>
        </p:spPr>
      </p:pic>
      <p:sp>
        <p:nvSpPr>
          <p:cNvPr id="12" name="Shape 195"/>
          <p:cNvSpPr txBox="1"/>
          <p:nvPr/>
        </p:nvSpPr>
        <p:spPr>
          <a:xfrm>
            <a:off x="287907" y="768571"/>
            <a:ext cx="8522202" cy="4052595"/>
          </a:xfrm>
          <a:prstGeom prst="rect">
            <a:avLst/>
          </a:prstGeom>
          <a:noFill/>
          <a:ln>
            <a:noFill/>
          </a:ln>
        </p:spPr>
        <p:txBody>
          <a:bodyPr lIns="91425" tIns="91425" rIns="91425" bIns="91425" anchor="t" anchorCtr="0">
            <a:noAutofit/>
          </a:bodyPr>
          <a:lstStyle/>
          <a:p>
            <a:r>
              <a:rPr lang="en-GB" sz="1800" b="1" dirty="0">
                <a:solidFill>
                  <a:srgbClr val="4F0F61"/>
                </a:solidFill>
                <a:latin typeface="Arial Rounded MT Bold"/>
                <a:cs typeface="Calibri"/>
              </a:rPr>
              <a:t>The Birmingham Carer Commitments:</a:t>
            </a:r>
          </a:p>
          <a:p>
            <a:endParaRPr lang="en-GB" sz="788" dirty="0">
              <a:solidFill>
                <a:srgbClr val="4F0F61"/>
              </a:solidFill>
              <a:latin typeface="Arial Rounded MT Bold"/>
              <a:cs typeface="Calibri"/>
            </a:endParaRPr>
          </a:p>
          <a:p>
            <a:pPr marL="214313" indent="-214313">
              <a:buFont typeface="Arial,Sans-Serif"/>
              <a:buChar char="•"/>
            </a:pPr>
            <a:r>
              <a:rPr lang="en-GB" sz="1800" dirty="0">
                <a:solidFill>
                  <a:srgbClr val="4F0F61"/>
                </a:solidFill>
                <a:latin typeface="Arial Rounded MT Bold"/>
                <a:cs typeface="Calibri"/>
              </a:rPr>
              <a:t>Recognise and respect the value of carers</a:t>
            </a:r>
            <a:endParaRPr lang="en-US" sz="1800" dirty="0"/>
          </a:p>
          <a:p>
            <a:pPr marL="214313" indent="-214313">
              <a:buFont typeface="Arial,Sans-Serif"/>
              <a:buChar char="•"/>
            </a:pPr>
            <a:r>
              <a:rPr lang="en-GB" sz="1800" dirty="0">
                <a:solidFill>
                  <a:srgbClr val="4F0F61"/>
                </a:solidFill>
                <a:latin typeface="Arial Rounded MT Bold"/>
                <a:cs typeface="Calibri"/>
              </a:rPr>
              <a:t>Build a carer friendly city</a:t>
            </a:r>
            <a:endParaRPr lang="en-GB" sz="1800" dirty="0"/>
          </a:p>
          <a:p>
            <a:pPr marL="214313" indent="-214313">
              <a:buFont typeface="Arial,Sans-Serif"/>
              <a:buChar char="•"/>
            </a:pPr>
            <a:r>
              <a:rPr lang="en-GB" sz="1800" dirty="0">
                <a:solidFill>
                  <a:srgbClr val="4F0F61"/>
                </a:solidFill>
                <a:latin typeface="Arial Rounded MT Bold"/>
                <a:cs typeface="Calibri"/>
              </a:rPr>
              <a:t>Support carers to be physically and mentally well</a:t>
            </a:r>
            <a:endParaRPr lang="en-GB" sz="1800" dirty="0"/>
          </a:p>
          <a:p>
            <a:pPr marL="214313" indent="-214313">
              <a:buFont typeface="Arial,Sans-Serif"/>
              <a:buChar char="•"/>
            </a:pPr>
            <a:r>
              <a:rPr lang="en-GB" sz="1800" dirty="0">
                <a:solidFill>
                  <a:srgbClr val="4F0F61"/>
                </a:solidFill>
                <a:latin typeface="Arial Rounded MT Bold"/>
                <a:cs typeface="Calibri"/>
              </a:rPr>
              <a:t>Support young carers through childhood and education</a:t>
            </a:r>
            <a:endParaRPr lang="en-GB" sz="1800" dirty="0"/>
          </a:p>
          <a:p>
            <a:pPr marL="214313" indent="-214313">
              <a:buFont typeface="Arial,Sans-Serif"/>
              <a:buChar char="•"/>
            </a:pPr>
            <a:r>
              <a:rPr lang="en-GB" sz="1800" dirty="0">
                <a:solidFill>
                  <a:srgbClr val="4F0F61"/>
                </a:solidFill>
                <a:latin typeface="Arial Rounded MT Bold"/>
                <a:cs typeface="Calibri"/>
              </a:rPr>
              <a:t>Support carers to financially plan </a:t>
            </a:r>
            <a:r>
              <a:rPr lang="en-GB" sz="1800" dirty="0">
                <a:solidFill>
                  <a:srgbClr val="4F0F61"/>
                </a:solidFill>
                <a:latin typeface="Arial Rounded MT Bold"/>
                <a:cs typeface="Calibri" panose="020F0502020204030204" pitchFamily="34" charset="0"/>
              </a:rPr>
              <a:t>for today and tomorrow</a:t>
            </a:r>
            <a:endParaRPr lang="en-GB" sz="1800" dirty="0"/>
          </a:p>
          <a:p>
            <a:pPr marL="214313" indent="-214313">
              <a:buFont typeface="Arial,Sans-Serif"/>
              <a:buChar char="•"/>
            </a:pPr>
            <a:r>
              <a:rPr lang="en-GB" sz="1800" dirty="0">
                <a:solidFill>
                  <a:srgbClr val="4F0F61"/>
                </a:solidFill>
                <a:latin typeface="Arial Rounded MT Bold"/>
                <a:cs typeface="Calibri"/>
              </a:rPr>
              <a:t>Promote carer friendly employers</a:t>
            </a:r>
          </a:p>
          <a:p>
            <a:pPr marL="214313" indent="-214313">
              <a:buFont typeface="Arial,Sans-Serif"/>
              <a:buChar char="•"/>
            </a:pPr>
            <a:endParaRPr lang="en-GB" sz="1800" dirty="0">
              <a:solidFill>
                <a:srgbClr val="4F0F61"/>
              </a:solidFill>
              <a:latin typeface="Arial Rounded MT Bold"/>
              <a:cs typeface="Calibri"/>
            </a:endParaRPr>
          </a:p>
          <a:p>
            <a:r>
              <a:rPr lang="en-GB" sz="1600" b="1" dirty="0">
                <a:solidFill>
                  <a:srgbClr val="4F0F61"/>
                </a:solidFill>
                <a:latin typeface="Arial Rounded MT Bold" panose="020F0704030504030204" pitchFamily="34" charset="0"/>
                <a:cs typeface="Calibri" panose="020F0502020204030204" pitchFamily="34" charset="0"/>
              </a:rPr>
              <a:t>Informed by Birmingham Carers Vision and Commissioning Strategy 2018+ </a:t>
            </a:r>
          </a:p>
          <a:p>
            <a:r>
              <a:rPr lang="en-GB" sz="1600" dirty="0">
                <a:solidFill>
                  <a:srgbClr val="4F0F61"/>
                </a:solidFill>
                <a:latin typeface="Arial Rounded MT Bold" panose="020F0704030504030204" pitchFamily="34" charset="0"/>
                <a:cs typeface="Calibri" panose="020F0502020204030204" pitchFamily="34" charset="0"/>
              </a:rPr>
              <a:t>"create cohesiveness, building a network of provision for carers that is integrated"</a:t>
            </a:r>
          </a:p>
          <a:p>
            <a:pPr marL="285743" indent="-285743">
              <a:buFont typeface="Arial" panose="020B0604020202020204" pitchFamily="34" charset="0"/>
              <a:buChar char="•"/>
            </a:pPr>
            <a:endParaRPr lang="en-GB" sz="1600" dirty="0">
              <a:solidFill>
                <a:srgbClr val="4F0F61"/>
              </a:solidFill>
              <a:latin typeface="Arial Rounded MT Bold" panose="020F0704030504030204" pitchFamily="34" charset="0"/>
              <a:cs typeface="Calibri" panose="020F0502020204030204" pitchFamily="34" charset="0"/>
            </a:endParaRPr>
          </a:p>
          <a:p>
            <a:r>
              <a:rPr lang="en-GB" sz="1600" dirty="0">
                <a:solidFill>
                  <a:srgbClr val="4F0F61"/>
                </a:solidFill>
                <a:latin typeface="Arial Rounded MT Bold" panose="020F0704030504030204" pitchFamily="34" charset="0"/>
                <a:cs typeface="Calibri" panose="020F0502020204030204" pitchFamily="34" charset="0"/>
              </a:rPr>
              <a:t> </a:t>
            </a:r>
          </a:p>
          <a:p>
            <a:endParaRPr lang="en" sz="1600" dirty="0">
              <a:solidFill>
                <a:srgbClr val="FFFFFF"/>
              </a:solidFill>
              <a:latin typeface="Impact"/>
              <a:ea typeface="Impact"/>
              <a:cs typeface="Impact"/>
              <a:sym typeface="Impact"/>
            </a:endParaRPr>
          </a:p>
        </p:txBody>
      </p:sp>
      <p:pic>
        <p:nvPicPr>
          <p:cNvPr id="293" name="Shape 293"/>
          <p:cNvPicPr preferRelativeResize="0"/>
          <p:nvPr/>
        </p:nvPicPr>
        <p:blipFill>
          <a:blip r:embed="rId5">
            <a:alphaModFix/>
          </a:blip>
          <a:stretch>
            <a:fillRect/>
          </a:stretch>
        </p:blipFill>
        <p:spPr>
          <a:xfrm rot="-8518129">
            <a:off x="-621307" y="2577068"/>
            <a:ext cx="3601239" cy="3075462"/>
          </a:xfrm>
          <a:prstGeom prst="rect">
            <a:avLst/>
          </a:prstGeom>
          <a:noFill/>
          <a:ln>
            <a:noFill/>
          </a:ln>
        </p:spPr>
      </p:pic>
    </p:spTree>
    <p:extLst>
      <p:ext uri="{BB962C8B-B14F-4D97-AF65-F5344CB8AC3E}">
        <p14:creationId xmlns:p14="http://schemas.microsoft.com/office/powerpoint/2010/main" val="31672926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Shape 291"/>
          <p:cNvSpPr txBox="1"/>
          <p:nvPr/>
        </p:nvSpPr>
        <p:spPr>
          <a:xfrm>
            <a:off x="-13525" y="126"/>
            <a:ext cx="9157500" cy="5143499"/>
          </a:xfrm>
          <a:prstGeom prst="rect">
            <a:avLst/>
          </a:prstGeom>
          <a:solidFill>
            <a:schemeClr val="bg1"/>
          </a:solidFill>
          <a:ln>
            <a:noFill/>
          </a:ln>
        </p:spPr>
        <p:txBody>
          <a:bodyPr lIns="91425" tIns="91425" rIns="91425" bIns="91425" anchor="t" anchorCtr="0">
            <a:noAutofit/>
          </a:bodyPr>
          <a:lstStyle/>
          <a:p>
            <a:endParaRPr sz="1800"/>
          </a:p>
        </p:txBody>
      </p:sp>
      <p:sp>
        <p:nvSpPr>
          <p:cNvPr id="292" name="Shape 292"/>
          <p:cNvSpPr txBox="1"/>
          <p:nvPr/>
        </p:nvSpPr>
        <p:spPr>
          <a:xfrm>
            <a:off x="-13650" y="4345601"/>
            <a:ext cx="9157500" cy="797699"/>
          </a:xfrm>
          <a:prstGeom prst="rect">
            <a:avLst/>
          </a:prstGeom>
          <a:solidFill>
            <a:srgbClr val="46004E"/>
          </a:solidFill>
          <a:ln>
            <a:noFill/>
          </a:ln>
        </p:spPr>
        <p:txBody>
          <a:bodyPr lIns="91425" tIns="91425" rIns="91425" bIns="91425" anchor="t" anchorCtr="0">
            <a:noAutofit/>
          </a:bodyPr>
          <a:lstStyle/>
          <a:p>
            <a:endParaRPr sz="1800"/>
          </a:p>
        </p:txBody>
      </p:sp>
      <p:pic>
        <p:nvPicPr>
          <p:cNvPr id="294" name="Shape 294"/>
          <p:cNvPicPr preferRelativeResize="0"/>
          <p:nvPr/>
        </p:nvPicPr>
        <p:blipFill>
          <a:blip r:embed="rId3">
            <a:alphaModFix/>
          </a:blip>
          <a:stretch>
            <a:fillRect/>
          </a:stretch>
        </p:blipFill>
        <p:spPr>
          <a:xfrm>
            <a:off x="3986126" y="3771650"/>
            <a:ext cx="1171725" cy="1171725"/>
          </a:xfrm>
          <a:prstGeom prst="rect">
            <a:avLst/>
          </a:prstGeom>
          <a:noFill/>
          <a:ln>
            <a:noFill/>
          </a:ln>
        </p:spPr>
      </p:pic>
      <p:sp>
        <p:nvSpPr>
          <p:cNvPr id="298" name="Shape 298"/>
          <p:cNvSpPr txBox="1"/>
          <p:nvPr/>
        </p:nvSpPr>
        <p:spPr>
          <a:xfrm>
            <a:off x="367901" y="2012675"/>
            <a:ext cx="3426599" cy="843900"/>
          </a:xfrm>
          <a:prstGeom prst="rect">
            <a:avLst/>
          </a:prstGeom>
          <a:noFill/>
          <a:ln>
            <a:noFill/>
          </a:ln>
        </p:spPr>
        <p:txBody>
          <a:bodyPr lIns="91425" tIns="91425" rIns="91425" bIns="91425" anchor="t" anchorCtr="0">
            <a:noAutofit/>
          </a:bodyPr>
          <a:lstStyle/>
          <a:p>
            <a:endParaRPr sz="1800"/>
          </a:p>
        </p:txBody>
      </p:sp>
      <p:pic>
        <p:nvPicPr>
          <p:cNvPr id="11" name="Picture 10">
            <a:extLst>
              <a:ext uri="{FF2B5EF4-FFF2-40B4-BE49-F238E27FC236}">
                <a16:creationId xmlns:a16="http://schemas.microsoft.com/office/drawing/2014/main" id="{F5B5F3F4-8BBE-46BE-9C4D-FA31A8DF878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08543" y="3852751"/>
            <a:ext cx="1113116" cy="1113116"/>
          </a:xfrm>
          <a:prstGeom prst="rect">
            <a:avLst/>
          </a:prstGeom>
        </p:spPr>
      </p:pic>
      <p:pic>
        <p:nvPicPr>
          <p:cNvPr id="293" name="Shape 293"/>
          <p:cNvPicPr preferRelativeResize="0"/>
          <p:nvPr/>
        </p:nvPicPr>
        <p:blipFill>
          <a:blip r:embed="rId5">
            <a:alphaModFix/>
          </a:blip>
          <a:stretch>
            <a:fillRect/>
          </a:stretch>
        </p:blipFill>
        <p:spPr>
          <a:xfrm rot="-8518129">
            <a:off x="-621307" y="2577068"/>
            <a:ext cx="3601239" cy="3075462"/>
          </a:xfrm>
          <a:prstGeom prst="rect">
            <a:avLst/>
          </a:prstGeom>
          <a:noFill/>
          <a:ln>
            <a:noFill/>
          </a:ln>
        </p:spPr>
      </p:pic>
      <p:sp>
        <p:nvSpPr>
          <p:cNvPr id="3" name="Text Placeholder 2"/>
          <p:cNvSpPr>
            <a:spLocks noGrp="1"/>
          </p:cNvSpPr>
          <p:nvPr>
            <p:ph type="body" idx="1"/>
          </p:nvPr>
        </p:nvSpPr>
        <p:spPr/>
        <p:txBody>
          <a:bodyPr/>
          <a:lstStyle/>
          <a:p>
            <a:endParaRPr lang="en-GB"/>
          </a:p>
        </p:txBody>
      </p:sp>
      <p:pic>
        <p:nvPicPr>
          <p:cNvPr id="1026" name="Picture 2" descr="Carers Pathway - V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1575" y="179411"/>
            <a:ext cx="8365778" cy="4796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760454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Shape 291"/>
          <p:cNvSpPr txBox="1"/>
          <p:nvPr/>
        </p:nvSpPr>
        <p:spPr>
          <a:xfrm>
            <a:off x="-13525" y="125"/>
            <a:ext cx="9157500" cy="5143499"/>
          </a:xfrm>
          <a:prstGeom prst="rect">
            <a:avLst/>
          </a:prstGeom>
          <a:solidFill>
            <a:schemeClr val="bg1"/>
          </a:solidFill>
          <a:ln>
            <a:noFill/>
          </a:ln>
        </p:spPr>
        <p:txBody>
          <a:bodyPr lIns="91425" tIns="91425" rIns="91425" bIns="91425" anchor="t" anchorCtr="0">
            <a:noAutofit/>
          </a:bodyPr>
          <a:lstStyle/>
          <a:p>
            <a:pPr lvl="0" rtl="0">
              <a:spcBef>
                <a:spcPts val="0"/>
              </a:spcBef>
              <a:buNone/>
            </a:pPr>
            <a:endParaRPr/>
          </a:p>
        </p:txBody>
      </p:sp>
      <p:sp>
        <p:nvSpPr>
          <p:cNvPr id="292" name="Shape 292"/>
          <p:cNvSpPr txBox="1"/>
          <p:nvPr/>
        </p:nvSpPr>
        <p:spPr>
          <a:xfrm>
            <a:off x="-13650" y="4345600"/>
            <a:ext cx="9157500" cy="797699"/>
          </a:xfrm>
          <a:prstGeom prst="rect">
            <a:avLst/>
          </a:prstGeom>
          <a:solidFill>
            <a:srgbClr val="46004E"/>
          </a:solidFill>
          <a:ln>
            <a:noFill/>
          </a:ln>
        </p:spPr>
        <p:txBody>
          <a:bodyPr lIns="91425" tIns="91425" rIns="91425" bIns="91425" anchor="t" anchorCtr="0">
            <a:noAutofit/>
          </a:bodyPr>
          <a:lstStyle/>
          <a:p>
            <a:pPr lvl="0" rtl="0">
              <a:spcBef>
                <a:spcPts val="0"/>
              </a:spcBef>
              <a:buNone/>
            </a:pPr>
            <a:endParaRPr/>
          </a:p>
        </p:txBody>
      </p:sp>
      <p:pic>
        <p:nvPicPr>
          <p:cNvPr id="294" name="Shape 294"/>
          <p:cNvPicPr preferRelativeResize="0"/>
          <p:nvPr/>
        </p:nvPicPr>
        <p:blipFill>
          <a:blip r:embed="rId3">
            <a:alphaModFix/>
          </a:blip>
          <a:stretch>
            <a:fillRect/>
          </a:stretch>
        </p:blipFill>
        <p:spPr>
          <a:xfrm>
            <a:off x="3986125" y="3771650"/>
            <a:ext cx="1171725" cy="1171725"/>
          </a:xfrm>
          <a:prstGeom prst="rect">
            <a:avLst/>
          </a:prstGeom>
          <a:noFill/>
          <a:ln>
            <a:noFill/>
          </a:ln>
        </p:spPr>
      </p:pic>
      <p:sp>
        <p:nvSpPr>
          <p:cNvPr id="298" name="Shape 298"/>
          <p:cNvSpPr txBox="1"/>
          <p:nvPr/>
        </p:nvSpPr>
        <p:spPr>
          <a:xfrm>
            <a:off x="367900" y="2012675"/>
            <a:ext cx="3426599" cy="843900"/>
          </a:xfrm>
          <a:prstGeom prst="rect">
            <a:avLst/>
          </a:prstGeom>
          <a:noFill/>
          <a:ln>
            <a:noFill/>
          </a:ln>
        </p:spPr>
        <p:txBody>
          <a:bodyPr lIns="91425" tIns="91425" rIns="91425" bIns="91425" anchor="t" anchorCtr="0">
            <a:noAutofit/>
          </a:bodyPr>
          <a:lstStyle/>
          <a:p>
            <a:pPr>
              <a:spcBef>
                <a:spcPts val="0"/>
              </a:spcBef>
              <a:buNone/>
            </a:pPr>
            <a:endParaRPr/>
          </a:p>
        </p:txBody>
      </p:sp>
      <p:sp>
        <p:nvSpPr>
          <p:cNvPr id="8" name="Text Placeholder 7">
            <a:extLst>
              <a:ext uri="{FF2B5EF4-FFF2-40B4-BE49-F238E27FC236}">
                <a16:creationId xmlns:a16="http://schemas.microsoft.com/office/drawing/2014/main" id="{FD9E9677-A448-4224-B1C0-1392B22EFA16}"/>
              </a:ext>
            </a:extLst>
          </p:cNvPr>
          <p:cNvSpPr>
            <a:spLocks noGrp="1"/>
          </p:cNvSpPr>
          <p:nvPr>
            <p:ph type="body" idx="1"/>
          </p:nvPr>
        </p:nvSpPr>
        <p:spPr>
          <a:xfrm>
            <a:off x="195942" y="164286"/>
            <a:ext cx="8520599" cy="791551"/>
          </a:xfrm>
        </p:spPr>
        <p:txBody>
          <a:bodyPr>
            <a:normAutofit/>
          </a:bodyPr>
          <a:lstStyle/>
          <a:p>
            <a:pPr marL="0" lvl="0" indent="0">
              <a:lnSpc>
                <a:spcPct val="100000"/>
              </a:lnSpc>
              <a:spcAft>
                <a:spcPts val="0"/>
              </a:spcAft>
              <a:buClrTx/>
              <a:buSzTx/>
              <a:buNone/>
            </a:pPr>
            <a:r>
              <a:rPr lang="en-GB" sz="3200" b="1" dirty="0">
                <a:solidFill>
                  <a:srgbClr val="4F0F61"/>
                </a:solidFill>
                <a:latin typeface="Arial Rounded MT Bold" panose="020F0704030504030204" pitchFamily="34" charset="0"/>
                <a:ea typeface="Roboto"/>
                <a:cs typeface="Calibri" panose="020F0502020204030204" pitchFamily="34" charset="0"/>
                <a:sym typeface="Roboto"/>
              </a:rPr>
              <a:t>Dementia Programme – Strategy Refresh</a:t>
            </a:r>
            <a:endParaRPr lang="en-GB" sz="3200" dirty="0">
              <a:latin typeface="Arial Rounded MT Bold" panose="020F0704030504030204" pitchFamily="34" charset="0"/>
              <a:cs typeface="Calibri" panose="020F0502020204030204" pitchFamily="34" charset="0"/>
            </a:endParaRPr>
          </a:p>
        </p:txBody>
      </p:sp>
      <p:pic>
        <p:nvPicPr>
          <p:cNvPr id="11" name="Picture 10">
            <a:extLst>
              <a:ext uri="{FF2B5EF4-FFF2-40B4-BE49-F238E27FC236}">
                <a16:creationId xmlns:a16="http://schemas.microsoft.com/office/drawing/2014/main" id="{F5B5F3F4-8BBE-46BE-9C4D-FA31A8DF878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08542" y="3852751"/>
            <a:ext cx="1113116" cy="1113116"/>
          </a:xfrm>
          <a:prstGeom prst="rect">
            <a:avLst/>
          </a:prstGeom>
        </p:spPr>
      </p:pic>
      <p:sp>
        <p:nvSpPr>
          <p:cNvPr id="12" name="Shape 195"/>
          <p:cNvSpPr txBox="1"/>
          <p:nvPr/>
        </p:nvSpPr>
        <p:spPr>
          <a:xfrm>
            <a:off x="258256" y="810578"/>
            <a:ext cx="8758422" cy="2833365"/>
          </a:xfrm>
          <a:prstGeom prst="rect">
            <a:avLst/>
          </a:prstGeom>
          <a:noFill/>
          <a:ln>
            <a:noFill/>
          </a:ln>
        </p:spPr>
        <p:txBody>
          <a:bodyPr lIns="91425" tIns="91425" rIns="91425" bIns="91425" anchor="t" anchorCtr="0">
            <a:noAutofit/>
          </a:bodyPr>
          <a:lstStyle/>
          <a:p>
            <a:r>
              <a:rPr lang="en-GB" sz="1600" b="1" dirty="0">
                <a:solidFill>
                  <a:srgbClr val="4F0F61"/>
                </a:solidFill>
                <a:latin typeface="Arial Rounded MT Bold"/>
                <a:cs typeface="Calibri"/>
              </a:rPr>
              <a:t>What is dementia?</a:t>
            </a:r>
          </a:p>
          <a:p>
            <a:r>
              <a:rPr lang="en-GB" sz="1600" dirty="0">
                <a:solidFill>
                  <a:srgbClr val="4F0F61"/>
                </a:solidFill>
                <a:latin typeface="Arial Rounded MT Bold"/>
                <a:cs typeface="Calibri"/>
              </a:rPr>
              <a:t>..A broad umbrella term that describes the progressive decline in someone’s mental ability. Symptoms include: memory loss, changes in behaviour and personality, problems with reasoning and communication skills, and a reduced ability to carry out daily activities, such as washing and dressing. </a:t>
            </a:r>
          </a:p>
          <a:p>
            <a:endParaRPr lang="en-GB" sz="800" b="1" dirty="0">
              <a:solidFill>
                <a:srgbClr val="4F0F61"/>
              </a:solidFill>
              <a:latin typeface="Arial Rounded MT Bold"/>
              <a:cs typeface="Calibri"/>
            </a:endParaRPr>
          </a:p>
          <a:p>
            <a:r>
              <a:rPr lang="en-GB" sz="1600" b="1" dirty="0">
                <a:solidFill>
                  <a:srgbClr val="4F0F61"/>
                </a:solidFill>
                <a:latin typeface="Arial Rounded MT Bold"/>
                <a:cs typeface="Calibri"/>
              </a:rPr>
              <a:t>Strategy Priorities:</a:t>
            </a:r>
            <a:endParaRPr lang="en-US" b="1" dirty="0">
              <a:latin typeface="Arial Rounded MT Bold"/>
              <a:cs typeface="Calibri"/>
            </a:endParaRPr>
          </a:p>
          <a:p>
            <a:r>
              <a:rPr lang="en-GB" sz="1600" dirty="0">
                <a:solidFill>
                  <a:srgbClr val="4F0F61"/>
                </a:solidFill>
                <a:latin typeface="Arial Rounded MT Bold"/>
                <a:cs typeface="Calibri"/>
              </a:rPr>
              <a:t>•    Enabling access to a timely diagnosis and post-diagnostic support</a:t>
            </a:r>
          </a:p>
          <a:p>
            <a:r>
              <a:rPr lang="en-GB" sz="1600" dirty="0">
                <a:solidFill>
                  <a:srgbClr val="4F0F61"/>
                </a:solidFill>
                <a:latin typeface="Arial Rounded MT Bold"/>
                <a:cs typeface="Calibri"/>
              </a:rPr>
              <a:t>•    Information and services that focus on early intervention and prevention</a:t>
            </a:r>
          </a:p>
          <a:p>
            <a:r>
              <a:rPr lang="en-GB" sz="1600" dirty="0">
                <a:solidFill>
                  <a:srgbClr val="4F0F61"/>
                </a:solidFill>
                <a:latin typeface="Arial Rounded MT Bold"/>
                <a:cs typeface="Calibri"/>
              </a:rPr>
              <a:t>•    Preventing crises and supporting people with dementia within their communities</a:t>
            </a:r>
          </a:p>
          <a:p>
            <a:r>
              <a:rPr lang="en-GB" sz="1600" dirty="0">
                <a:solidFill>
                  <a:srgbClr val="4F0F61"/>
                </a:solidFill>
                <a:latin typeface="Arial Rounded MT Bold"/>
                <a:cs typeface="Calibri"/>
              </a:rPr>
              <a:t>•    Improving the quality of care, ensuring services are person-centred, integrated across health and social care and fit for purpose</a:t>
            </a:r>
          </a:p>
          <a:p>
            <a:r>
              <a:rPr lang="en-GB" sz="1600" dirty="0">
                <a:solidFill>
                  <a:srgbClr val="4F0F61"/>
                </a:solidFill>
                <a:latin typeface="Arial Rounded MT Bold" panose="020F0704030504030204" pitchFamily="34" charset="0"/>
                <a:cs typeface="Calibri" panose="020F0502020204030204" pitchFamily="34" charset="0"/>
              </a:rPr>
              <a:t>•    Improving advance care planning/end of life care.</a:t>
            </a:r>
          </a:p>
          <a:p>
            <a:endParaRPr lang="en-GB" sz="1600" dirty="0">
              <a:solidFill>
                <a:srgbClr val="4F0F61"/>
              </a:solidFill>
              <a:latin typeface="Arial Rounded MT Bold" panose="020F0704030504030204" pitchFamily="34" charset="0"/>
              <a:cs typeface="Calibri" panose="020F0502020204030204" pitchFamily="34" charset="0"/>
            </a:endParaRPr>
          </a:p>
          <a:p>
            <a:endParaRPr lang="en-GB" sz="1600" dirty="0">
              <a:solidFill>
                <a:srgbClr val="4F0F61"/>
              </a:solidFill>
              <a:latin typeface="Arial Rounded MT Bold" panose="020F0704030504030204" pitchFamily="34" charset="0"/>
              <a:cs typeface="Calibri" panose="020F0502020204030204" pitchFamily="34" charset="0"/>
            </a:endParaRPr>
          </a:p>
          <a:p>
            <a:endParaRPr lang="en" sz="1600" dirty="0">
              <a:solidFill>
                <a:srgbClr val="FFFFFF"/>
              </a:solidFill>
              <a:latin typeface="Impact"/>
              <a:ea typeface="Impact"/>
              <a:cs typeface="Impact"/>
              <a:sym typeface="Impact"/>
            </a:endParaRPr>
          </a:p>
        </p:txBody>
      </p:sp>
      <p:pic>
        <p:nvPicPr>
          <p:cNvPr id="293" name="Shape 293"/>
          <p:cNvPicPr preferRelativeResize="0"/>
          <p:nvPr/>
        </p:nvPicPr>
        <p:blipFill>
          <a:blip r:embed="rId5">
            <a:alphaModFix/>
          </a:blip>
          <a:stretch>
            <a:fillRect/>
          </a:stretch>
        </p:blipFill>
        <p:spPr>
          <a:xfrm rot="-8518129">
            <a:off x="-621307" y="2577068"/>
            <a:ext cx="3601239" cy="3075462"/>
          </a:xfrm>
          <a:prstGeom prst="rect">
            <a:avLst/>
          </a:prstGeom>
          <a:noFill/>
          <a:ln>
            <a:noFill/>
          </a:ln>
        </p:spPr>
      </p:pic>
    </p:spTree>
    <p:extLst>
      <p:ext uri="{BB962C8B-B14F-4D97-AF65-F5344CB8AC3E}">
        <p14:creationId xmlns:p14="http://schemas.microsoft.com/office/powerpoint/2010/main" val="10856788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Shape 291"/>
          <p:cNvSpPr txBox="1"/>
          <p:nvPr/>
        </p:nvSpPr>
        <p:spPr>
          <a:xfrm>
            <a:off x="-13525" y="125"/>
            <a:ext cx="9157500" cy="5143499"/>
          </a:xfrm>
          <a:prstGeom prst="rect">
            <a:avLst/>
          </a:prstGeom>
          <a:solidFill>
            <a:schemeClr val="bg1"/>
          </a:solidFill>
          <a:ln>
            <a:noFill/>
          </a:ln>
        </p:spPr>
        <p:txBody>
          <a:bodyPr lIns="91425" tIns="91425" rIns="91425" bIns="91425" anchor="t" anchorCtr="0">
            <a:noAutofit/>
          </a:bodyPr>
          <a:lstStyle/>
          <a:p>
            <a:pPr lvl="0" rtl="0">
              <a:spcBef>
                <a:spcPts val="0"/>
              </a:spcBef>
              <a:buNone/>
            </a:pPr>
            <a:endParaRPr/>
          </a:p>
        </p:txBody>
      </p:sp>
      <p:sp>
        <p:nvSpPr>
          <p:cNvPr id="292" name="Shape 292"/>
          <p:cNvSpPr txBox="1"/>
          <p:nvPr/>
        </p:nvSpPr>
        <p:spPr>
          <a:xfrm>
            <a:off x="-13650" y="4345600"/>
            <a:ext cx="9157500" cy="797699"/>
          </a:xfrm>
          <a:prstGeom prst="rect">
            <a:avLst/>
          </a:prstGeom>
          <a:solidFill>
            <a:srgbClr val="46004E"/>
          </a:solidFill>
          <a:ln>
            <a:noFill/>
          </a:ln>
        </p:spPr>
        <p:txBody>
          <a:bodyPr lIns="91425" tIns="91425" rIns="91425" bIns="91425" anchor="t" anchorCtr="0">
            <a:noAutofit/>
          </a:bodyPr>
          <a:lstStyle/>
          <a:p>
            <a:pPr lvl="0" rtl="0">
              <a:spcBef>
                <a:spcPts val="0"/>
              </a:spcBef>
              <a:buNone/>
            </a:pPr>
            <a:endParaRPr/>
          </a:p>
        </p:txBody>
      </p:sp>
      <p:pic>
        <p:nvPicPr>
          <p:cNvPr id="294" name="Shape 294"/>
          <p:cNvPicPr preferRelativeResize="0"/>
          <p:nvPr/>
        </p:nvPicPr>
        <p:blipFill>
          <a:blip r:embed="rId3">
            <a:alphaModFix/>
          </a:blip>
          <a:stretch>
            <a:fillRect/>
          </a:stretch>
        </p:blipFill>
        <p:spPr>
          <a:xfrm>
            <a:off x="3986125" y="3771650"/>
            <a:ext cx="1171725" cy="1171725"/>
          </a:xfrm>
          <a:prstGeom prst="rect">
            <a:avLst/>
          </a:prstGeom>
          <a:noFill/>
          <a:ln>
            <a:noFill/>
          </a:ln>
        </p:spPr>
      </p:pic>
      <p:sp>
        <p:nvSpPr>
          <p:cNvPr id="298" name="Shape 298"/>
          <p:cNvSpPr txBox="1"/>
          <p:nvPr/>
        </p:nvSpPr>
        <p:spPr>
          <a:xfrm>
            <a:off x="367900" y="2012675"/>
            <a:ext cx="3426599" cy="843900"/>
          </a:xfrm>
          <a:prstGeom prst="rect">
            <a:avLst/>
          </a:prstGeom>
          <a:noFill/>
          <a:ln>
            <a:noFill/>
          </a:ln>
        </p:spPr>
        <p:txBody>
          <a:bodyPr lIns="91425" tIns="91425" rIns="91425" bIns="91425" anchor="t" anchorCtr="0">
            <a:noAutofit/>
          </a:bodyPr>
          <a:lstStyle/>
          <a:p>
            <a:pPr>
              <a:spcBef>
                <a:spcPts val="0"/>
              </a:spcBef>
              <a:buNone/>
            </a:pPr>
            <a:endParaRPr/>
          </a:p>
        </p:txBody>
      </p:sp>
      <p:pic>
        <p:nvPicPr>
          <p:cNvPr id="11" name="Picture 10">
            <a:extLst>
              <a:ext uri="{FF2B5EF4-FFF2-40B4-BE49-F238E27FC236}">
                <a16:creationId xmlns:a16="http://schemas.microsoft.com/office/drawing/2014/main" id="{F5B5F3F4-8BBE-46BE-9C4D-FA31A8DF878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08542" y="3852751"/>
            <a:ext cx="1113116" cy="1113116"/>
          </a:xfrm>
          <a:prstGeom prst="rect">
            <a:avLst/>
          </a:prstGeom>
        </p:spPr>
      </p:pic>
      <p:pic>
        <p:nvPicPr>
          <p:cNvPr id="293" name="Shape 293"/>
          <p:cNvPicPr preferRelativeResize="0"/>
          <p:nvPr/>
        </p:nvPicPr>
        <p:blipFill>
          <a:blip r:embed="rId5">
            <a:alphaModFix/>
          </a:blip>
          <a:stretch>
            <a:fillRect/>
          </a:stretch>
        </p:blipFill>
        <p:spPr>
          <a:xfrm rot="-8518129">
            <a:off x="-572206" y="2657751"/>
            <a:ext cx="3601239" cy="3075462"/>
          </a:xfrm>
          <a:prstGeom prst="rect">
            <a:avLst/>
          </a:prstGeom>
          <a:noFill/>
          <a:ln>
            <a:noFill/>
          </a:ln>
        </p:spPr>
      </p:pic>
      <p:sp>
        <p:nvSpPr>
          <p:cNvPr id="18" name="Text Placeholder 7">
            <a:extLst>
              <a:ext uri="{FF2B5EF4-FFF2-40B4-BE49-F238E27FC236}">
                <a16:creationId xmlns:a16="http://schemas.microsoft.com/office/drawing/2014/main" id="{FD9E9677-A448-4224-B1C0-1392B22EFA16}"/>
              </a:ext>
            </a:extLst>
          </p:cNvPr>
          <p:cNvSpPr>
            <a:spLocks noGrp="1"/>
          </p:cNvSpPr>
          <p:nvPr>
            <p:ph type="body" idx="1"/>
          </p:nvPr>
        </p:nvSpPr>
        <p:spPr>
          <a:xfrm>
            <a:off x="81909" y="44296"/>
            <a:ext cx="8520599" cy="791551"/>
          </a:xfrm>
        </p:spPr>
        <p:txBody>
          <a:bodyPr>
            <a:normAutofit/>
          </a:bodyPr>
          <a:lstStyle/>
          <a:p>
            <a:pPr marL="0" lvl="0" indent="0">
              <a:lnSpc>
                <a:spcPct val="100000"/>
              </a:lnSpc>
              <a:spcAft>
                <a:spcPts val="0"/>
              </a:spcAft>
              <a:buClrTx/>
              <a:buSzTx/>
              <a:buNone/>
            </a:pPr>
            <a:r>
              <a:rPr lang="en-GB" sz="2400" b="1" dirty="0">
                <a:solidFill>
                  <a:srgbClr val="4F0F61"/>
                </a:solidFill>
                <a:latin typeface="Arial Rounded MT Bold" panose="020F0704030504030204" pitchFamily="34" charset="0"/>
                <a:ea typeface="Roboto"/>
                <a:cs typeface="Calibri" panose="020F0502020204030204" pitchFamily="34" charset="0"/>
                <a:sym typeface="Roboto"/>
              </a:rPr>
              <a:t>Forward Carers: Known Clients</a:t>
            </a:r>
            <a:endParaRPr lang="en-GB" sz="2400" dirty="0">
              <a:latin typeface="Arial Rounded MT Bold" panose="020F0704030504030204" pitchFamily="34" charset="0"/>
              <a:cs typeface="Calibri" panose="020F0502020204030204" pitchFamily="34" charset="0"/>
            </a:endParaRPr>
          </a:p>
        </p:txBody>
      </p:sp>
      <p:pic>
        <p:nvPicPr>
          <p:cNvPr id="2" name="Picture 1"/>
          <p:cNvPicPr>
            <a:picLocks noChangeAspect="1"/>
          </p:cNvPicPr>
          <p:nvPr/>
        </p:nvPicPr>
        <p:blipFill>
          <a:blip r:embed="rId6"/>
          <a:stretch>
            <a:fillRect/>
          </a:stretch>
        </p:blipFill>
        <p:spPr>
          <a:xfrm>
            <a:off x="127025" y="770595"/>
            <a:ext cx="4198795" cy="3300972"/>
          </a:xfrm>
          <a:prstGeom prst="rect">
            <a:avLst/>
          </a:prstGeom>
        </p:spPr>
      </p:pic>
      <p:pic>
        <p:nvPicPr>
          <p:cNvPr id="3" name="Picture 2"/>
          <p:cNvPicPr>
            <a:picLocks noChangeAspect="1"/>
          </p:cNvPicPr>
          <p:nvPr/>
        </p:nvPicPr>
        <p:blipFill>
          <a:blip r:embed="rId7"/>
          <a:stretch>
            <a:fillRect/>
          </a:stretch>
        </p:blipFill>
        <p:spPr>
          <a:xfrm>
            <a:off x="4717846" y="774576"/>
            <a:ext cx="4181549" cy="3296991"/>
          </a:xfrm>
          <a:prstGeom prst="rect">
            <a:avLst/>
          </a:prstGeom>
        </p:spPr>
      </p:pic>
      <p:sp>
        <p:nvSpPr>
          <p:cNvPr id="15" name="Shape 195"/>
          <p:cNvSpPr txBox="1"/>
          <p:nvPr/>
        </p:nvSpPr>
        <p:spPr>
          <a:xfrm>
            <a:off x="259175" y="856036"/>
            <a:ext cx="2367483" cy="710091"/>
          </a:xfrm>
          <a:prstGeom prst="rect">
            <a:avLst/>
          </a:prstGeom>
          <a:noFill/>
          <a:ln>
            <a:noFill/>
          </a:ln>
        </p:spPr>
        <p:txBody>
          <a:bodyPr lIns="91425" tIns="91425" rIns="91425" bIns="91425" anchor="t" anchorCtr="0">
            <a:noAutofit/>
          </a:bodyPr>
          <a:lstStyle/>
          <a:p>
            <a:r>
              <a:rPr lang="en-GB" sz="1600" b="1" dirty="0">
                <a:solidFill>
                  <a:srgbClr val="4F0F61"/>
                </a:solidFill>
                <a:latin typeface="Arial Rounded MT Bold"/>
                <a:cs typeface="Calibri"/>
              </a:rPr>
              <a:t>Carer </a:t>
            </a:r>
          </a:p>
          <a:p>
            <a:r>
              <a:rPr lang="en-GB" sz="1600" b="1" dirty="0">
                <a:solidFill>
                  <a:srgbClr val="4F0F61"/>
                </a:solidFill>
                <a:latin typeface="Arial Rounded MT Bold"/>
                <a:cs typeface="Calibri"/>
              </a:rPr>
              <a:t>Geo </a:t>
            </a:r>
            <a:r>
              <a:rPr lang="en-GB" sz="1600" b="1" dirty="0" err="1">
                <a:solidFill>
                  <a:srgbClr val="4F0F61"/>
                </a:solidFill>
                <a:latin typeface="Arial Rounded MT Bold"/>
                <a:cs typeface="Calibri"/>
              </a:rPr>
              <a:t>Heatmap</a:t>
            </a:r>
            <a:endParaRPr lang="en-GB" sz="1600" b="1" dirty="0">
              <a:solidFill>
                <a:srgbClr val="4F0F61"/>
              </a:solidFill>
              <a:latin typeface="Arial Rounded MT Bold"/>
              <a:cs typeface="Calibri"/>
            </a:endParaRPr>
          </a:p>
        </p:txBody>
      </p:sp>
      <p:sp>
        <p:nvSpPr>
          <p:cNvPr id="16" name="Shape 195"/>
          <p:cNvSpPr txBox="1"/>
          <p:nvPr/>
        </p:nvSpPr>
        <p:spPr>
          <a:xfrm>
            <a:off x="4813246" y="856036"/>
            <a:ext cx="2367483" cy="710091"/>
          </a:xfrm>
          <a:prstGeom prst="rect">
            <a:avLst/>
          </a:prstGeom>
          <a:noFill/>
          <a:ln>
            <a:noFill/>
          </a:ln>
        </p:spPr>
        <p:txBody>
          <a:bodyPr lIns="91425" tIns="91425" rIns="91425" bIns="91425" anchor="t" anchorCtr="0">
            <a:noAutofit/>
          </a:bodyPr>
          <a:lstStyle/>
          <a:p>
            <a:r>
              <a:rPr lang="en-GB" sz="1600" b="1" dirty="0">
                <a:solidFill>
                  <a:srgbClr val="4F0F61"/>
                </a:solidFill>
                <a:latin typeface="Arial Rounded MT Bold"/>
                <a:cs typeface="Calibri"/>
              </a:rPr>
              <a:t>Cared For </a:t>
            </a:r>
          </a:p>
          <a:p>
            <a:r>
              <a:rPr lang="en-GB" sz="1600" b="1" dirty="0">
                <a:solidFill>
                  <a:srgbClr val="4F0F61"/>
                </a:solidFill>
                <a:latin typeface="Arial Rounded MT Bold"/>
                <a:cs typeface="Calibri"/>
              </a:rPr>
              <a:t>Geo </a:t>
            </a:r>
            <a:r>
              <a:rPr lang="en-GB" sz="1600" b="1" dirty="0" err="1">
                <a:solidFill>
                  <a:srgbClr val="4F0F61"/>
                </a:solidFill>
                <a:latin typeface="Arial Rounded MT Bold"/>
                <a:cs typeface="Calibri"/>
              </a:rPr>
              <a:t>Heatmap</a:t>
            </a:r>
            <a:endParaRPr lang="en-GB" sz="1600" b="1" dirty="0">
              <a:solidFill>
                <a:srgbClr val="4F0F61"/>
              </a:solidFill>
              <a:latin typeface="Arial Rounded MT Bold"/>
              <a:cs typeface="Calibri"/>
            </a:endParaRPr>
          </a:p>
        </p:txBody>
      </p:sp>
    </p:spTree>
    <p:extLst>
      <p:ext uri="{BB962C8B-B14F-4D97-AF65-F5344CB8AC3E}">
        <p14:creationId xmlns:p14="http://schemas.microsoft.com/office/powerpoint/2010/main" val="41184748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Shape 291"/>
          <p:cNvSpPr txBox="1"/>
          <p:nvPr/>
        </p:nvSpPr>
        <p:spPr>
          <a:xfrm>
            <a:off x="-13525" y="125"/>
            <a:ext cx="9157500" cy="5143499"/>
          </a:xfrm>
          <a:prstGeom prst="rect">
            <a:avLst/>
          </a:prstGeom>
          <a:solidFill>
            <a:schemeClr val="bg1"/>
          </a:solidFill>
          <a:ln>
            <a:noFill/>
          </a:ln>
        </p:spPr>
        <p:txBody>
          <a:bodyPr lIns="91425" tIns="91425" rIns="91425" bIns="91425" anchor="t" anchorCtr="0">
            <a:noAutofit/>
          </a:bodyPr>
          <a:lstStyle/>
          <a:p>
            <a:pPr lvl="0" rtl="0">
              <a:spcBef>
                <a:spcPts val="0"/>
              </a:spcBef>
              <a:buNone/>
            </a:pPr>
            <a:endParaRPr/>
          </a:p>
        </p:txBody>
      </p:sp>
      <p:sp>
        <p:nvSpPr>
          <p:cNvPr id="292" name="Shape 292"/>
          <p:cNvSpPr txBox="1"/>
          <p:nvPr/>
        </p:nvSpPr>
        <p:spPr>
          <a:xfrm>
            <a:off x="-13650" y="4345600"/>
            <a:ext cx="9157500" cy="797699"/>
          </a:xfrm>
          <a:prstGeom prst="rect">
            <a:avLst/>
          </a:prstGeom>
          <a:solidFill>
            <a:srgbClr val="46004E"/>
          </a:solidFill>
          <a:ln>
            <a:noFill/>
          </a:ln>
        </p:spPr>
        <p:txBody>
          <a:bodyPr lIns="91425" tIns="91425" rIns="91425" bIns="91425" anchor="t" anchorCtr="0">
            <a:noAutofit/>
          </a:bodyPr>
          <a:lstStyle/>
          <a:p>
            <a:pPr lvl="0" rtl="0">
              <a:spcBef>
                <a:spcPts val="0"/>
              </a:spcBef>
              <a:buNone/>
            </a:pPr>
            <a:endParaRPr/>
          </a:p>
        </p:txBody>
      </p:sp>
      <p:pic>
        <p:nvPicPr>
          <p:cNvPr id="294" name="Shape 294"/>
          <p:cNvPicPr preferRelativeResize="0"/>
          <p:nvPr/>
        </p:nvPicPr>
        <p:blipFill>
          <a:blip r:embed="rId4">
            <a:alphaModFix/>
          </a:blip>
          <a:stretch>
            <a:fillRect/>
          </a:stretch>
        </p:blipFill>
        <p:spPr>
          <a:xfrm>
            <a:off x="3986125" y="3771650"/>
            <a:ext cx="1171725" cy="1171725"/>
          </a:xfrm>
          <a:prstGeom prst="rect">
            <a:avLst/>
          </a:prstGeom>
          <a:noFill/>
          <a:ln>
            <a:noFill/>
          </a:ln>
        </p:spPr>
      </p:pic>
      <p:sp>
        <p:nvSpPr>
          <p:cNvPr id="298" name="Shape 298"/>
          <p:cNvSpPr txBox="1"/>
          <p:nvPr/>
        </p:nvSpPr>
        <p:spPr>
          <a:xfrm>
            <a:off x="367900" y="2012675"/>
            <a:ext cx="3426599" cy="843900"/>
          </a:xfrm>
          <a:prstGeom prst="rect">
            <a:avLst/>
          </a:prstGeom>
          <a:noFill/>
          <a:ln>
            <a:noFill/>
          </a:ln>
        </p:spPr>
        <p:txBody>
          <a:bodyPr lIns="91425" tIns="91425" rIns="91425" bIns="91425" anchor="t" anchorCtr="0">
            <a:noAutofit/>
          </a:bodyPr>
          <a:lstStyle/>
          <a:p>
            <a:pPr>
              <a:spcBef>
                <a:spcPts val="0"/>
              </a:spcBef>
              <a:buNone/>
            </a:pPr>
            <a:endParaRPr/>
          </a:p>
        </p:txBody>
      </p:sp>
      <p:pic>
        <p:nvPicPr>
          <p:cNvPr id="11" name="Picture 10">
            <a:extLst>
              <a:ext uri="{FF2B5EF4-FFF2-40B4-BE49-F238E27FC236}">
                <a16:creationId xmlns:a16="http://schemas.microsoft.com/office/drawing/2014/main" id="{F5B5F3F4-8BBE-46BE-9C4D-FA31A8DF878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08542" y="3852751"/>
            <a:ext cx="1113116" cy="1113116"/>
          </a:xfrm>
          <a:prstGeom prst="rect">
            <a:avLst/>
          </a:prstGeom>
        </p:spPr>
      </p:pic>
      <p:pic>
        <p:nvPicPr>
          <p:cNvPr id="293" name="Shape 293"/>
          <p:cNvPicPr preferRelativeResize="0"/>
          <p:nvPr/>
        </p:nvPicPr>
        <p:blipFill>
          <a:blip r:embed="rId6">
            <a:alphaModFix/>
          </a:blip>
          <a:stretch>
            <a:fillRect/>
          </a:stretch>
        </p:blipFill>
        <p:spPr>
          <a:xfrm rot="-8518129">
            <a:off x="-572206" y="2657751"/>
            <a:ext cx="3601239" cy="3075462"/>
          </a:xfrm>
          <a:prstGeom prst="rect">
            <a:avLst/>
          </a:prstGeom>
          <a:noFill/>
          <a:ln>
            <a:noFill/>
          </a:ln>
        </p:spPr>
      </p:pic>
      <p:pic>
        <p:nvPicPr>
          <p:cNvPr id="4" name="Picture 3"/>
          <p:cNvPicPr>
            <a:picLocks noChangeAspect="1"/>
          </p:cNvPicPr>
          <p:nvPr/>
        </p:nvPicPr>
        <p:blipFill>
          <a:blip r:embed="rId7"/>
          <a:stretch>
            <a:fillRect/>
          </a:stretch>
        </p:blipFill>
        <p:spPr>
          <a:xfrm>
            <a:off x="4959502" y="340658"/>
            <a:ext cx="4130845" cy="2481417"/>
          </a:xfrm>
          <a:prstGeom prst="rect">
            <a:avLst/>
          </a:prstGeom>
        </p:spPr>
      </p:pic>
      <p:graphicFrame>
        <p:nvGraphicFramePr>
          <p:cNvPr id="5" name="Object 4"/>
          <p:cNvGraphicFramePr>
            <a:graphicFrameLocks noChangeAspect="1"/>
          </p:cNvGraphicFramePr>
          <p:nvPr>
            <p:extLst>
              <p:ext uri="{D42A27DB-BD31-4B8C-83A1-F6EECF244321}">
                <p14:modId xmlns:p14="http://schemas.microsoft.com/office/powerpoint/2010/main" val="3389497148"/>
              </p:ext>
            </p:extLst>
          </p:nvPr>
        </p:nvGraphicFramePr>
        <p:xfrm>
          <a:off x="4939706" y="2695640"/>
          <a:ext cx="4166865" cy="1625308"/>
        </p:xfrm>
        <a:graphic>
          <a:graphicData uri="http://schemas.openxmlformats.org/presentationml/2006/ole">
            <mc:AlternateContent xmlns:mc="http://schemas.openxmlformats.org/markup-compatibility/2006">
              <mc:Choice xmlns:v="urn:schemas-microsoft-com:vml" Requires="v">
                <p:oleObj spid="_x0000_s1039" name="Document" r:id="rId8" imgW="5746008" imgH="2241690" progId="Word.Document.12">
                  <p:embed/>
                </p:oleObj>
              </mc:Choice>
              <mc:Fallback>
                <p:oleObj name="Document" r:id="rId8" imgW="5746008" imgH="2241690" progId="Word.Document.12">
                  <p:embed/>
                  <p:pic>
                    <p:nvPicPr>
                      <p:cNvPr id="0" name=""/>
                      <p:cNvPicPr/>
                      <p:nvPr/>
                    </p:nvPicPr>
                    <p:blipFill>
                      <a:blip r:embed="rId9"/>
                      <a:stretch>
                        <a:fillRect/>
                      </a:stretch>
                    </p:blipFill>
                    <p:spPr>
                      <a:xfrm>
                        <a:off x="4939706" y="2695640"/>
                        <a:ext cx="4166865" cy="1625308"/>
                      </a:xfrm>
                      <a:prstGeom prst="rect">
                        <a:avLst/>
                      </a:prstGeom>
                    </p:spPr>
                  </p:pic>
                </p:oleObj>
              </mc:Fallback>
            </mc:AlternateContent>
          </a:graphicData>
        </a:graphic>
      </p:graphicFrame>
      <p:graphicFrame>
        <p:nvGraphicFramePr>
          <p:cNvPr id="9" name="Table 8"/>
          <p:cNvGraphicFramePr>
            <a:graphicFrameLocks noGrp="1"/>
          </p:cNvGraphicFramePr>
          <p:nvPr>
            <p:extLst>
              <p:ext uri="{D42A27DB-BD31-4B8C-83A1-F6EECF244321}">
                <p14:modId xmlns:p14="http://schemas.microsoft.com/office/powerpoint/2010/main" val="3774152664"/>
              </p:ext>
            </p:extLst>
          </p:nvPr>
        </p:nvGraphicFramePr>
        <p:xfrm>
          <a:off x="287081" y="1084659"/>
          <a:ext cx="3329774" cy="1112838"/>
        </p:xfrm>
        <a:graphic>
          <a:graphicData uri="http://schemas.openxmlformats.org/drawingml/2006/table">
            <a:tbl>
              <a:tblPr firstRow="1" firstCol="1" bandRow="1"/>
              <a:tblGrid>
                <a:gridCol w="1886495">
                  <a:extLst>
                    <a:ext uri="{9D8B030D-6E8A-4147-A177-3AD203B41FA5}">
                      <a16:colId xmlns:a16="http://schemas.microsoft.com/office/drawing/2014/main" val="693311664"/>
                    </a:ext>
                  </a:extLst>
                </a:gridCol>
                <a:gridCol w="481866">
                  <a:extLst>
                    <a:ext uri="{9D8B030D-6E8A-4147-A177-3AD203B41FA5}">
                      <a16:colId xmlns:a16="http://schemas.microsoft.com/office/drawing/2014/main" val="302947987"/>
                    </a:ext>
                  </a:extLst>
                </a:gridCol>
                <a:gridCol w="961413">
                  <a:extLst>
                    <a:ext uri="{9D8B030D-6E8A-4147-A177-3AD203B41FA5}">
                      <a16:colId xmlns:a16="http://schemas.microsoft.com/office/drawing/2014/main" val="1477831380"/>
                    </a:ext>
                  </a:extLst>
                </a:gridCol>
              </a:tblGrid>
              <a:tr h="190500">
                <a:tc gridSpan="3">
                  <a:txBody>
                    <a:bodyPr/>
                    <a:lstStyle/>
                    <a:p>
                      <a:pPr algn="ctr">
                        <a:lnSpc>
                          <a:spcPct val="107000"/>
                        </a:lnSpc>
                        <a:spcAft>
                          <a:spcPts val="0"/>
                        </a:spcAft>
                      </a:pPr>
                      <a:r>
                        <a:rPr lang="en-GB" sz="11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Hours Caring</a:t>
                      </a:r>
                    </a:p>
                    <a:p>
                      <a:pPr algn="ctr">
                        <a:lnSpc>
                          <a:spcPct val="107000"/>
                        </a:lnSpc>
                        <a:spcAft>
                          <a:spcPts val="0"/>
                        </a:spcAft>
                      </a:pPr>
                      <a:endParaRPr lang="en-GB" sz="11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4078942336"/>
                  </a:ext>
                </a:extLst>
              </a:tr>
              <a:tr h="190500">
                <a:tc>
                  <a:txBody>
                    <a:bodyPr/>
                    <a:lstStyle/>
                    <a:p>
                      <a:pPr>
                        <a:lnSpc>
                          <a:spcPct val="107000"/>
                        </a:lnSpc>
                        <a:spcAft>
                          <a:spcPts val="0"/>
                        </a:spcAft>
                      </a:pPr>
                      <a:r>
                        <a:rPr lang="en-GB" sz="1100" b="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Unknown</a:t>
                      </a:r>
                      <a:endParaRPr lang="en-GB" sz="11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algn="r">
                        <a:lnSpc>
                          <a:spcPct val="107000"/>
                        </a:lnSpc>
                        <a:spcAft>
                          <a:spcPts val="0"/>
                        </a:spcAft>
                      </a:pPr>
                      <a:r>
                        <a:rPr lang="en-GB"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37</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algn="r">
                        <a:lnSpc>
                          <a:spcPct val="107000"/>
                        </a:lnSpc>
                        <a:spcAft>
                          <a:spcPts val="0"/>
                        </a:spcAft>
                      </a:pPr>
                      <a:r>
                        <a:rPr lang="en-GB"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4.1%</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99999"/>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extLst>
                  <a:ext uri="{0D108BD9-81ED-4DB2-BD59-A6C34878D82A}">
                    <a16:rowId xmlns:a16="http://schemas.microsoft.com/office/drawing/2014/main" val="1805233233"/>
                  </a:ext>
                </a:extLst>
              </a:tr>
              <a:tr h="190500">
                <a:tc>
                  <a:txBody>
                    <a:bodyPr/>
                    <a:lstStyle/>
                    <a:p>
                      <a:pPr>
                        <a:lnSpc>
                          <a:spcPct val="107000"/>
                        </a:lnSpc>
                        <a:spcAft>
                          <a:spcPts val="0"/>
                        </a:spcAft>
                      </a:pPr>
                      <a:r>
                        <a:rPr lang="en-GB" sz="1100" b="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0 - 9 Hours</a:t>
                      </a:r>
                      <a:endParaRPr lang="en-GB" sz="11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algn="r">
                        <a:lnSpc>
                          <a:spcPct val="107000"/>
                        </a:lnSpc>
                        <a:spcAft>
                          <a:spcPts val="0"/>
                        </a:spcAft>
                      </a:pPr>
                      <a:r>
                        <a:rPr lang="en-GB"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21</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algn="r">
                        <a:lnSpc>
                          <a:spcPct val="107000"/>
                        </a:lnSpc>
                        <a:spcAft>
                          <a:spcPts val="0"/>
                        </a:spcAft>
                      </a:pPr>
                      <a:r>
                        <a:rPr lang="en-GB"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2.3%</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99999"/>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extLst>
                  <a:ext uri="{0D108BD9-81ED-4DB2-BD59-A6C34878D82A}">
                    <a16:rowId xmlns:a16="http://schemas.microsoft.com/office/drawing/2014/main" val="947018368"/>
                  </a:ext>
                </a:extLst>
              </a:tr>
              <a:tr h="190500">
                <a:tc>
                  <a:txBody>
                    <a:bodyPr/>
                    <a:lstStyle/>
                    <a:p>
                      <a:pPr>
                        <a:lnSpc>
                          <a:spcPct val="107000"/>
                        </a:lnSpc>
                        <a:spcAft>
                          <a:spcPts val="0"/>
                        </a:spcAft>
                      </a:pPr>
                      <a:r>
                        <a:rPr lang="en-GB" sz="1100" b="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10 - 49 Hours</a:t>
                      </a:r>
                      <a:endParaRPr lang="en-GB" sz="11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algn="r">
                        <a:lnSpc>
                          <a:spcPct val="107000"/>
                        </a:lnSpc>
                        <a:spcAft>
                          <a:spcPts val="0"/>
                        </a:spcAft>
                      </a:pPr>
                      <a:r>
                        <a:rPr lang="en-GB"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277</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algn="r">
                        <a:lnSpc>
                          <a:spcPct val="107000"/>
                        </a:lnSpc>
                        <a:spcAft>
                          <a:spcPts val="0"/>
                        </a:spcAft>
                      </a:pPr>
                      <a:r>
                        <a:rPr lang="en-GB"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30.8%</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99999"/>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extLst>
                  <a:ext uri="{0D108BD9-81ED-4DB2-BD59-A6C34878D82A}">
                    <a16:rowId xmlns:a16="http://schemas.microsoft.com/office/drawing/2014/main" val="3733091072"/>
                  </a:ext>
                </a:extLst>
              </a:tr>
              <a:tr h="190500">
                <a:tc>
                  <a:txBody>
                    <a:bodyPr/>
                    <a:lstStyle/>
                    <a:p>
                      <a:pPr>
                        <a:lnSpc>
                          <a:spcPct val="107000"/>
                        </a:lnSpc>
                        <a:spcAft>
                          <a:spcPts val="0"/>
                        </a:spcAft>
                      </a:pPr>
                      <a:r>
                        <a:rPr lang="en-GB" sz="1100" b="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50+ Hours</a:t>
                      </a:r>
                      <a:endParaRPr lang="en-GB"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algn="r">
                        <a:lnSpc>
                          <a:spcPct val="107000"/>
                        </a:lnSpc>
                        <a:spcAft>
                          <a:spcPts val="0"/>
                        </a:spcAft>
                      </a:pPr>
                      <a:r>
                        <a:rPr lang="en-GB"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565</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algn="r">
                        <a:lnSpc>
                          <a:spcPct val="107000"/>
                        </a:lnSpc>
                        <a:spcAft>
                          <a:spcPts val="0"/>
                        </a:spcAft>
                      </a:pPr>
                      <a:r>
                        <a:rPr lang="en-GB"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62.8%</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99999"/>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extLst>
                  <a:ext uri="{0D108BD9-81ED-4DB2-BD59-A6C34878D82A}">
                    <a16:rowId xmlns:a16="http://schemas.microsoft.com/office/drawing/2014/main" val="2343839221"/>
                  </a:ext>
                </a:extLst>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1183296454"/>
              </p:ext>
            </p:extLst>
          </p:nvPr>
        </p:nvGraphicFramePr>
        <p:xfrm>
          <a:off x="287081" y="2443921"/>
          <a:ext cx="3329774" cy="1348833"/>
        </p:xfrm>
        <a:graphic>
          <a:graphicData uri="http://schemas.openxmlformats.org/drawingml/2006/table">
            <a:tbl>
              <a:tblPr firstRow="1" firstCol="1" bandRow="1"/>
              <a:tblGrid>
                <a:gridCol w="2117716">
                  <a:extLst>
                    <a:ext uri="{9D8B030D-6E8A-4147-A177-3AD203B41FA5}">
                      <a16:colId xmlns:a16="http://schemas.microsoft.com/office/drawing/2014/main" val="1084467655"/>
                    </a:ext>
                  </a:extLst>
                </a:gridCol>
                <a:gridCol w="605673">
                  <a:extLst>
                    <a:ext uri="{9D8B030D-6E8A-4147-A177-3AD203B41FA5}">
                      <a16:colId xmlns:a16="http://schemas.microsoft.com/office/drawing/2014/main" val="2002056977"/>
                    </a:ext>
                  </a:extLst>
                </a:gridCol>
                <a:gridCol w="606385">
                  <a:extLst>
                    <a:ext uri="{9D8B030D-6E8A-4147-A177-3AD203B41FA5}">
                      <a16:colId xmlns:a16="http://schemas.microsoft.com/office/drawing/2014/main" val="359748933"/>
                    </a:ext>
                  </a:extLst>
                </a:gridCol>
              </a:tblGrid>
              <a:tr h="199599">
                <a:tc gridSpan="3">
                  <a:txBody>
                    <a:bodyPr/>
                    <a:lstStyle/>
                    <a:p>
                      <a:pPr algn="ctr">
                        <a:lnSpc>
                          <a:spcPct val="107000"/>
                        </a:lnSpc>
                        <a:spcAft>
                          <a:spcPts val="0"/>
                        </a:spcAft>
                      </a:pPr>
                      <a:r>
                        <a:rPr lang="en-GB" sz="1100" b="1" dirty="0">
                          <a:effectLst/>
                          <a:latin typeface="Calibri" panose="020F0502020204030204" pitchFamily="34" charset="0"/>
                          <a:ea typeface="Calibri" panose="020F0502020204030204" pitchFamily="34" charset="0"/>
                          <a:cs typeface="Times New Roman" panose="02020603050405020304" pitchFamily="18" charset="0"/>
                        </a:rPr>
                        <a:t>Carer Condition</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pPr>
                        <a:lnSpc>
                          <a:spcPct val="107000"/>
                        </a:lnSpc>
                        <a:spcAft>
                          <a:spcPts val="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pPr>
                        <a:lnSpc>
                          <a:spcPct val="107000"/>
                        </a:lnSpc>
                        <a:spcAft>
                          <a:spcPts val="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88348100"/>
                  </a:ext>
                </a:extLst>
              </a:tr>
              <a:tr h="399198">
                <a:tc>
                  <a:txBody>
                    <a:bodyPr/>
                    <a:lstStyle/>
                    <a:p>
                      <a:pPr>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No Recognised Condition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545</a:t>
                      </a:r>
                    </a:p>
                    <a:p>
                      <a:pPr>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60.6%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34571506"/>
                  </a:ext>
                </a:extLst>
              </a:tr>
              <a:tr h="199599">
                <a:tc>
                  <a:txBody>
                    <a:bodyPr/>
                    <a:lstStyle/>
                    <a:p>
                      <a:pPr>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With Condition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355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39.4%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extLst>
                  <a:ext uri="{0D108BD9-81ED-4DB2-BD59-A6C34878D82A}">
                    <a16:rowId xmlns:a16="http://schemas.microsoft.com/office/drawing/2014/main" val="2624171946"/>
                  </a:ext>
                </a:extLst>
              </a:tr>
              <a:tr h="199599">
                <a:tc>
                  <a:txBody>
                    <a:bodyPr/>
                    <a:lstStyle/>
                    <a:p>
                      <a:pPr>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67884612"/>
                  </a:ext>
                </a:extLst>
              </a:tr>
              <a:tr h="199599">
                <a:tc>
                  <a:txBody>
                    <a:bodyPr/>
                    <a:lstStyle/>
                    <a:p>
                      <a:pPr>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With Dementia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22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2.4%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52616363"/>
                  </a:ext>
                </a:extLst>
              </a:tr>
            </a:tbl>
          </a:graphicData>
        </a:graphic>
      </p:graphicFrame>
      <p:sp>
        <p:nvSpPr>
          <p:cNvPr id="18" name="Text Placeholder 7">
            <a:extLst>
              <a:ext uri="{FF2B5EF4-FFF2-40B4-BE49-F238E27FC236}">
                <a16:creationId xmlns:a16="http://schemas.microsoft.com/office/drawing/2014/main" id="{FD9E9677-A448-4224-B1C0-1392B22EFA16}"/>
              </a:ext>
            </a:extLst>
          </p:cNvPr>
          <p:cNvSpPr>
            <a:spLocks noGrp="1"/>
          </p:cNvSpPr>
          <p:nvPr>
            <p:ph type="body" idx="1"/>
          </p:nvPr>
        </p:nvSpPr>
        <p:spPr>
          <a:xfrm>
            <a:off x="81909" y="44296"/>
            <a:ext cx="8520599" cy="791551"/>
          </a:xfrm>
        </p:spPr>
        <p:txBody>
          <a:bodyPr>
            <a:normAutofit/>
          </a:bodyPr>
          <a:lstStyle/>
          <a:p>
            <a:pPr marL="0" lvl="0" indent="0">
              <a:lnSpc>
                <a:spcPct val="100000"/>
              </a:lnSpc>
              <a:spcAft>
                <a:spcPts val="0"/>
              </a:spcAft>
              <a:buClrTx/>
              <a:buSzTx/>
              <a:buNone/>
            </a:pPr>
            <a:r>
              <a:rPr lang="en-GB" sz="2400" b="1" dirty="0">
                <a:solidFill>
                  <a:srgbClr val="4F0F61"/>
                </a:solidFill>
                <a:latin typeface="Arial Rounded MT Bold" panose="020F0704030504030204" pitchFamily="34" charset="0"/>
                <a:ea typeface="Roboto"/>
                <a:cs typeface="Calibri" panose="020F0502020204030204" pitchFamily="34" charset="0"/>
                <a:sym typeface="Roboto"/>
              </a:rPr>
              <a:t>Forward Carers: Known Clients</a:t>
            </a:r>
            <a:endParaRPr lang="en-GB" sz="2400" dirty="0">
              <a:latin typeface="Arial Rounded MT Bold" panose="020F0704030504030204" pitchFamily="34" charset="0"/>
              <a:cs typeface="Calibri" panose="020F0502020204030204" pitchFamily="34" charset="0"/>
            </a:endParaRPr>
          </a:p>
        </p:txBody>
      </p:sp>
    </p:spTree>
    <p:extLst>
      <p:ext uri="{BB962C8B-B14F-4D97-AF65-F5344CB8AC3E}">
        <p14:creationId xmlns:p14="http://schemas.microsoft.com/office/powerpoint/2010/main" val="14293490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Shape 291"/>
          <p:cNvSpPr txBox="1"/>
          <p:nvPr/>
        </p:nvSpPr>
        <p:spPr>
          <a:xfrm>
            <a:off x="-13525" y="125"/>
            <a:ext cx="9157500" cy="5143499"/>
          </a:xfrm>
          <a:prstGeom prst="rect">
            <a:avLst/>
          </a:prstGeom>
          <a:solidFill>
            <a:schemeClr val="bg1"/>
          </a:solidFill>
          <a:ln>
            <a:noFill/>
          </a:ln>
        </p:spPr>
        <p:txBody>
          <a:bodyPr lIns="91425" tIns="91425" rIns="91425" bIns="91425" anchor="t" anchorCtr="0">
            <a:noAutofit/>
          </a:bodyPr>
          <a:lstStyle/>
          <a:p>
            <a:pPr lvl="0" rtl="0">
              <a:spcBef>
                <a:spcPts val="0"/>
              </a:spcBef>
              <a:buNone/>
            </a:pPr>
            <a:endParaRPr/>
          </a:p>
        </p:txBody>
      </p:sp>
      <p:sp>
        <p:nvSpPr>
          <p:cNvPr id="292" name="Shape 292"/>
          <p:cNvSpPr txBox="1"/>
          <p:nvPr/>
        </p:nvSpPr>
        <p:spPr>
          <a:xfrm>
            <a:off x="-13650" y="4345600"/>
            <a:ext cx="9157500" cy="797699"/>
          </a:xfrm>
          <a:prstGeom prst="rect">
            <a:avLst/>
          </a:prstGeom>
          <a:solidFill>
            <a:srgbClr val="46004E"/>
          </a:solidFill>
          <a:ln>
            <a:noFill/>
          </a:ln>
        </p:spPr>
        <p:txBody>
          <a:bodyPr lIns="91425" tIns="91425" rIns="91425" bIns="91425" anchor="t" anchorCtr="0">
            <a:noAutofit/>
          </a:bodyPr>
          <a:lstStyle/>
          <a:p>
            <a:pPr lvl="0" rtl="0">
              <a:spcBef>
                <a:spcPts val="0"/>
              </a:spcBef>
              <a:buNone/>
            </a:pPr>
            <a:endParaRPr/>
          </a:p>
        </p:txBody>
      </p:sp>
      <p:pic>
        <p:nvPicPr>
          <p:cNvPr id="294" name="Shape 294"/>
          <p:cNvPicPr preferRelativeResize="0"/>
          <p:nvPr/>
        </p:nvPicPr>
        <p:blipFill>
          <a:blip r:embed="rId3">
            <a:alphaModFix/>
          </a:blip>
          <a:stretch>
            <a:fillRect/>
          </a:stretch>
        </p:blipFill>
        <p:spPr>
          <a:xfrm>
            <a:off x="3986125" y="3771650"/>
            <a:ext cx="1171725" cy="1171725"/>
          </a:xfrm>
          <a:prstGeom prst="rect">
            <a:avLst/>
          </a:prstGeom>
          <a:noFill/>
          <a:ln>
            <a:noFill/>
          </a:ln>
        </p:spPr>
      </p:pic>
      <p:sp>
        <p:nvSpPr>
          <p:cNvPr id="298" name="Shape 298"/>
          <p:cNvSpPr txBox="1"/>
          <p:nvPr/>
        </p:nvSpPr>
        <p:spPr>
          <a:xfrm>
            <a:off x="367900" y="2012675"/>
            <a:ext cx="3426599" cy="843900"/>
          </a:xfrm>
          <a:prstGeom prst="rect">
            <a:avLst/>
          </a:prstGeom>
          <a:noFill/>
          <a:ln>
            <a:noFill/>
          </a:ln>
        </p:spPr>
        <p:txBody>
          <a:bodyPr lIns="91425" tIns="91425" rIns="91425" bIns="91425" anchor="t" anchorCtr="0">
            <a:noAutofit/>
          </a:bodyPr>
          <a:lstStyle/>
          <a:p>
            <a:pPr>
              <a:spcBef>
                <a:spcPts val="0"/>
              </a:spcBef>
              <a:buNone/>
            </a:pPr>
            <a:endParaRPr/>
          </a:p>
        </p:txBody>
      </p:sp>
      <p:pic>
        <p:nvPicPr>
          <p:cNvPr id="11" name="Picture 10">
            <a:extLst>
              <a:ext uri="{FF2B5EF4-FFF2-40B4-BE49-F238E27FC236}">
                <a16:creationId xmlns:a16="http://schemas.microsoft.com/office/drawing/2014/main" id="{F5B5F3F4-8BBE-46BE-9C4D-FA31A8DF878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08542" y="3852751"/>
            <a:ext cx="1113116" cy="1113116"/>
          </a:xfrm>
          <a:prstGeom prst="rect">
            <a:avLst/>
          </a:prstGeom>
        </p:spPr>
      </p:pic>
      <p:pic>
        <p:nvPicPr>
          <p:cNvPr id="293" name="Shape 293"/>
          <p:cNvPicPr preferRelativeResize="0"/>
          <p:nvPr/>
        </p:nvPicPr>
        <p:blipFill>
          <a:blip r:embed="rId5">
            <a:alphaModFix/>
          </a:blip>
          <a:stretch>
            <a:fillRect/>
          </a:stretch>
        </p:blipFill>
        <p:spPr>
          <a:xfrm rot="-8518129">
            <a:off x="-572206" y="2657751"/>
            <a:ext cx="3601239" cy="3075462"/>
          </a:xfrm>
          <a:prstGeom prst="rect">
            <a:avLst/>
          </a:prstGeom>
          <a:noFill/>
          <a:ln>
            <a:noFill/>
          </a:ln>
        </p:spPr>
      </p:pic>
      <p:sp>
        <p:nvSpPr>
          <p:cNvPr id="18" name="Text Placeholder 7">
            <a:extLst>
              <a:ext uri="{FF2B5EF4-FFF2-40B4-BE49-F238E27FC236}">
                <a16:creationId xmlns:a16="http://schemas.microsoft.com/office/drawing/2014/main" id="{FD9E9677-A448-4224-B1C0-1392B22EFA16}"/>
              </a:ext>
            </a:extLst>
          </p:cNvPr>
          <p:cNvSpPr>
            <a:spLocks noGrp="1"/>
          </p:cNvSpPr>
          <p:nvPr>
            <p:ph type="body" idx="1"/>
          </p:nvPr>
        </p:nvSpPr>
        <p:spPr>
          <a:xfrm>
            <a:off x="81909" y="44296"/>
            <a:ext cx="8520599" cy="791551"/>
          </a:xfrm>
        </p:spPr>
        <p:txBody>
          <a:bodyPr>
            <a:normAutofit/>
          </a:bodyPr>
          <a:lstStyle/>
          <a:p>
            <a:pPr marL="0" lvl="0" indent="0">
              <a:lnSpc>
                <a:spcPct val="100000"/>
              </a:lnSpc>
              <a:spcAft>
                <a:spcPts val="0"/>
              </a:spcAft>
              <a:buClrTx/>
              <a:buSzTx/>
              <a:buNone/>
            </a:pPr>
            <a:r>
              <a:rPr lang="en-GB" sz="2400" b="1" dirty="0">
                <a:solidFill>
                  <a:srgbClr val="4F0F61"/>
                </a:solidFill>
                <a:latin typeface="Arial Rounded MT Bold" panose="020F0704030504030204" pitchFamily="34" charset="0"/>
                <a:ea typeface="Roboto"/>
                <a:cs typeface="Calibri" panose="020F0502020204030204" pitchFamily="34" charset="0"/>
                <a:sym typeface="Roboto"/>
              </a:rPr>
              <a:t>Forward Carers: Known Clients</a:t>
            </a:r>
            <a:endParaRPr lang="en-GB" sz="2400" dirty="0">
              <a:latin typeface="Arial Rounded MT Bold" panose="020F0704030504030204" pitchFamily="34" charset="0"/>
              <a:cs typeface="Calibri" panose="020F0502020204030204"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2021899861"/>
              </p:ext>
            </p:extLst>
          </p:nvPr>
        </p:nvGraphicFramePr>
        <p:xfrm>
          <a:off x="1875862" y="880018"/>
          <a:ext cx="5378476" cy="2763478"/>
        </p:xfrm>
        <a:graphic>
          <a:graphicData uri="http://schemas.openxmlformats.org/drawingml/2006/table">
            <a:tbl>
              <a:tblPr firstRow="1" firstCol="1" bandRow="1"/>
              <a:tblGrid>
                <a:gridCol w="2185006">
                  <a:extLst>
                    <a:ext uri="{9D8B030D-6E8A-4147-A177-3AD203B41FA5}">
                      <a16:colId xmlns:a16="http://schemas.microsoft.com/office/drawing/2014/main" val="3526488586"/>
                    </a:ext>
                  </a:extLst>
                </a:gridCol>
                <a:gridCol w="1019669">
                  <a:extLst>
                    <a:ext uri="{9D8B030D-6E8A-4147-A177-3AD203B41FA5}">
                      <a16:colId xmlns:a16="http://schemas.microsoft.com/office/drawing/2014/main" val="1621239391"/>
                    </a:ext>
                  </a:extLst>
                </a:gridCol>
                <a:gridCol w="862797">
                  <a:extLst>
                    <a:ext uri="{9D8B030D-6E8A-4147-A177-3AD203B41FA5}">
                      <a16:colId xmlns:a16="http://schemas.microsoft.com/office/drawing/2014/main" val="1490682567"/>
                    </a:ext>
                  </a:extLst>
                </a:gridCol>
                <a:gridCol w="773156">
                  <a:extLst>
                    <a:ext uri="{9D8B030D-6E8A-4147-A177-3AD203B41FA5}">
                      <a16:colId xmlns:a16="http://schemas.microsoft.com/office/drawing/2014/main" val="592884803"/>
                    </a:ext>
                  </a:extLst>
                </a:gridCol>
                <a:gridCol w="537848">
                  <a:extLst>
                    <a:ext uri="{9D8B030D-6E8A-4147-A177-3AD203B41FA5}">
                      <a16:colId xmlns:a16="http://schemas.microsoft.com/office/drawing/2014/main" val="3979060952"/>
                    </a:ext>
                  </a:extLst>
                </a:gridCol>
              </a:tblGrid>
              <a:tr h="309462">
                <a:tc>
                  <a:txBody>
                    <a:bodyPr/>
                    <a:lstStyle/>
                    <a:p>
                      <a:pPr>
                        <a:lnSpc>
                          <a:spcPct val="107000"/>
                        </a:lnSpc>
                        <a:spcAft>
                          <a:spcPts val="0"/>
                        </a:spcAft>
                      </a:pPr>
                      <a:r>
                        <a:rPr lang="en-GB" sz="9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Carers Assessed</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5399" marR="553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r">
                        <a:lnSpc>
                          <a:spcPct val="107000"/>
                        </a:lnSpc>
                        <a:spcAft>
                          <a:spcPts val="0"/>
                        </a:spcAft>
                      </a:pPr>
                      <a:r>
                        <a:rPr lang="en-GB" sz="9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269</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5399" marR="553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07000"/>
                        </a:lnSpc>
                        <a:spcAft>
                          <a:spcPts val="0"/>
                        </a:spcAft>
                      </a:pPr>
                      <a:r>
                        <a:rPr lang="en-GB" sz="9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5399" marR="553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07000"/>
                        </a:lnSpc>
                        <a:spcAft>
                          <a:spcPts val="0"/>
                        </a:spcAft>
                      </a:pPr>
                      <a:r>
                        <a:rPr lang="en-GB" sz="9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Carers Reviewed</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5399" marR="553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r">
                        <a:lnSpc>
                          <a:spcPct val="107000"/>
                        </a:lnSpc>
                        <a:spcAft>
                          <a:spcPts val="0"/>
                        </a:spcAft>
                      </a:pPr>
                      <a:r>
                        <a:rPr lang="en-GB" sz="9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125</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5399" marR="553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097469574"/>
                  </a:ext>
                </a:extLst>
              </a:tr>
              <a:tr h="309462">
                <a:tc>
                  <a:txBody>
                    <a:bodyPr/>
                    <a:lstStyle/>
                    <a:p>
                      <a:endParaRPr lang="en-GB" sz="900">
                        <a:effectLst/>
                        <a:latin typeface="Calibri" panose="020F0502020204030204" pitchFamily="34" charset="0"/>
                        <a:cs typeface="Times New Roman" panose="02020603050405020304" pitchFamily="18" charset="0"/>
                      </a:endParaRPr>
                    </a:p>
                  </a:txBody>
                  <a:tcPr marL="55399" marR="553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GB" sz="900">
                        <a:effectLst/>
                        <a:latin typeface="Calibri" panose="020F0502020204030204" pitchFamily="34" charset="0"/>
                        <a:cs typeface="Times New Roman" panose="02020603050405020304" pitchFamily="18" charset="0"/>
                      </a:endParaRPr>
                    </a:p>
                  </a:txBody>
                  <a:tcPr marL="55399" marR="553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5399" marR="553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(Blanks Reviews)</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5399" marR="553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GB"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22</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5399" marR="553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35738903"/>
                  </a:ext>
                </a:extLst>
              </a:tr>
              <a:tr h="162258">
                <a:tc gridSpan="5">
                  <a:txBody>
                    <a:bodyPr/>
                    <a:lstStyle/>
                    <a:p>
                      <a:endParaRPr lang="en-GB" sz="900">
                        <a:effectLst/>
                        <a:latin typeface="Calibri" panose="020F0502020204030204" pitchFamily="34" charset="0"/>
                        <a:cs typeface="Times New Roman" panose="02020603050405020304" pitchFamily="18" charset="0"/>
                      </a:endParaRPr>
                    </a:p>
                  </a:txBody>
                  <a:tcPr marL="55399" marR="553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167035262"/>
                  </a:ext>
                </a:extLst>
              </a:tr>
              <a:tr h="309462">
                <a:tc>
                  <a:txBody>
                    <a:bodyPr/>
                    <a:lstStyle/>
                    <a:p>
                      <a:pPr>
                        <a:lnSpc>
                          <a:spcPct val="107000"/>
                        </a:lnSpc>
                        <a:spcAft>
                          <a:spcPts val="0"/>
                        </a:spcAft>
                      </a:pPr>
                      <a:r>
                        <a:rPr lang="en-GB" sz="9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5399" marR="553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Assessment Score</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5399" marR="553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Review Score</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5399" marR="553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Change</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5399" marR="553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Change</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5399" marR="553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78484600"/>
                  </a:ext>
                </a:extLst>
              </a:tr>
              <a:tr h="162258">
                <a:tc>
                  <a:txBody>
                    <a:bodyPr/>
                    <a:lstStyle/>
                    <a:p>
                      <a:pPr>
                        <a:lnSpc>
                          <a:spcPct val="107000"/>
                        </a:lnSpc>
                        <a:spcAft>
                          <a:spcPts val="0"/>
                        </a:spcAft>
                      </a:pPr>
                      <a:r>
                        <a:rPr lang="en-GB" sz="9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Average Score</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5399" marR="553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GB"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2.98</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5399" marR="553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GB"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3.23</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5399" marR="553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GB"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0.25</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5399" marR="553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GB"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8.2%</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5399" marR="553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13346032"/>
                  </a:ext>
                </a:extLst>
              </a:tr>
              <a:tr h="162258">
                <a:tc>
                  <a:txBody>
                    <a:bodyPr/>
                    <a:lstStyle/>
                    <a:p>
                      <a:pPr>
                        <a:lnSpc>
                          <a:spcPct val="107000"/>
                        </a:lnSpc>
                        <a:spcAft>
                          <a:spcPts val="0"/>
                        </a:spcAft>
                      </a:pPr>
                      <a:r>
                        <a:rPr lang="en-GB" sz="9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Your health and well being Score</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5399" marR="553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GB"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1.86</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5399" marR="553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GB"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2.39</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5399" marR="553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GB"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0.54</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5399" marR="553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GB"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28.8%</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5399" marR="553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67355152"/>
                  </a:ext>
                </a:extLst>
              </a:tr>
              <a:tr h="162258">
                <a:tc>
                  <a:txBody>
                    <a:bodyPr/>
                    <a:lstStyle/>
                    <a:p>
                      <a:pPr>
                        <a:lnSpc>
                          <a:spcPct val="107000"/>
                        </a:lnSpc>
                        <a:spcAft>
                          <a:spcPts val="0"/>
                        </a:spcAft>
                      </a:pPr>
                      <a:r>
                        <a:rPr lang="en-GB" sz="9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Work, Education and Training Score</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5399" marR="553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GB"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2.92</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5399" marR="553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GB"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2.97</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5399" marR="553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GB"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0.05</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5399" marR="553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GB"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1.8%</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5399" marR="553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13140993"/>
                  </a:ext>
                </a:extLst>
              </a:tr>
              <a:tr h="162258">
                <a:tc>
                  <a:txBody>
                    <a:bodyPr/>
                    <a:lstStyle/>
                    <a:p>
                      <a:pPr>
                        <a:lnSpc>
                          <a:spcPct val="107000"/>
                        </a:lnSpc>
                        <a:spcAft>
                          <a:spcPts val="0"/>
                        </a:spcAft>
                      </a:pPr>
                      <a:r>
                        <a:rPr lang="en-GB" sz="9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Your Financial Situation Score</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5399" marR="553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GB"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3.43</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5399" marR="553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GB"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3.56</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5399" marR="553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GB"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0.13</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5399" marR="553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GB"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3.8%</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5399" marR="553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50182878"/>
                  </a:ext>
                </a:extLst>
              </a:tr>
              <a:tr h="162258">
                <a:tc>
                  <a:txBody>
                    <a:bodyPr/>
                    <a:lstStyle/>
                    <a:p>
                      <a:pPr>
                        <a:lnSpc>
                          <a:spcPct val="107000"/>
                        </a:lnSpc>
                        <a:spcAft>
                          <a:spcPts val="0"/>
                        </a:spcAft>
                      </a:pPr>
                      <a:r>
                        <a:rPr lang="en-GB" sz="9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Time Out Score</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5399" marR="553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GB"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1.92</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5399" marR="553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GB"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2.28</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5399" marR="553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GB"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0.36</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5399" marR="553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GB"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18.6%</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5399" marR="553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88200198"/>
                  </a:ext>
                </a:extLst>
              </a:tr>
              <a:tr h="212512">
                <a:tc>
                  <a:txBody>
                    <a:bodyPr/>
                    <a:lstStyle/>
                    <a:p>
                      <a:pPr>
                        <a:lnSpc>
                          <a:spcPct val="107000"/>
                        </a:lnSpc>
                        <a:spcAft>
                          <a:spcPts val="0"/>
                        </a:spcAft>
                      </a:pPr>
                      <a:r>
                        <a:rPr lang="en-GB" sz="9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Other caring/family commitments Score</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5399" marR="553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GB"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3.36</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5399" marR="553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GB"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3.63</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5399" marR="553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GB"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0.28</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5399" marR="553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GB"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8.3%</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5399" marR="553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12586837"/>
                  </a:ext>
                </a:extLst>
              </a:tr>
              <a:tr h="162258">
                <a:tc>
                  <a:txBody>
                    <a:bodyPr/>
                    <a:lstStyle/>
                    <a:p>
                      <a:pPr>
                        <a:lnSpc>
                          <a:spcPct val="107000"/>
                        </a:lnSpc>
                        <a:spcAft>
                          <a:spcPts val="0"/>
                        </a:spcAft>
                      </a:pPr>
                      <a:r>
                        <a:rPr lang="en-GB" sz="9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Relationships Score</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5399" marR="553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GB"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2.31</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5399" marR="553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GB"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2.90</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5399" marR="553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GB"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0.60</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5399" marR="553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GB"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25.8%</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5399" marR="553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37565154"/>
                  </a:ext>
                </a:extLst>
              </a:tr>
              <a:tr h="162258">
                <a:tc>
                  <a:txBody>
                    <a:bodyPr/>
                    <a:lstStyle/>
                    <a:p>
                      <a:pPr>
                        <a:lnSpc>
                          <a:spcPct val="107000"/>
                        </a:lnSpc>
                        <a:spcAft>
                          <a:spcPts val="0"/>
                        </a:spcAft>
                      </a:pPr>
                      <a:r>
                        <a:rPr lang="en-GB" sz="9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Your Home Score</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5399" marR="553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algn="r">
                        <a:lnSpc>
                          <a:spcPct val="107000"/>
                        </a:lnSpc>
                        <a:spcAft>
                          <a:spcPts val="0"/>
                        </a:spcAft>
                      </a:pPr>
                      <a:r>
                        <a:rPr lang="en-GB"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3.33</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5399" marR="553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algn="r">
                        <a:lnSpc>
                          <a:spcPct val="107000"/>
                        </a:lnSpc>
                        <a:spcAft>
                          <a:spcPts val="0"/>
                        </a:spcAft>
                      </a:pPr>
                      <a:r>
                        <a:rPr lang="en-GB"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3.20</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5399" marR="553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algn="r">
                        <a:lnSpc>
                          <a:spcPct val="107000"/>
                        </a:lnSpc>
                        <a:spcAft>
                          <a:spcPts val="0"/>
                        </a:spcAft>
                      </a:pPr>
                      <a:r>
                        <a:rPr lang="en-GB"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-0.13</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5399" marR="553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algn="r">
                        <a:lnSpc>
                          <a:spcPct val="107000"/>
                        </a:lnSpc>
                        <a:spcAft>
                          <a:spcPts val="0"/>
                        </a:spcAft>
                      </a:pPr>
                      <a:r>
                        <a:rPr lang="en-GB"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-3.9%</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5399" marR="553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extLst>
                  <a:ext uri="{0D108BD9-81ED-4DB2-BD59-A6C34878D82A}">
                    <a16:rowId xmlns:a16="http://schemas.microsoft.com/office/drawing/2014/main" val="2427985466"/>
                  </a:ext>
                </a:extLst>
              </a:tr>
              <a:tr h="162258">
                <a:tc>
                  <a:txBody>
                    <a:bodyPr/>
                    <a:lstStyle/>
                    <a:p>
                      <a:pPr>
                        <a:lnSpc>
                          <a:spcPct val="107000"/>
                        </a:lnSpc>
                        <a:spcAft>
                          <a:spcPts val="0"/>
                        </a:spcAft>
                      </a:pPr>
                      <a:r>
                        <a:rPr lang="en-GB" sz="9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Your Diet Score</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5399" marR="553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GB"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3.55</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5399" marR="553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GB"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3.88</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5399" marR="553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GB"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0.32</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5399" marR="553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GB"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9.1%</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5399" marR="553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63290676"/>
                  </a:ext>
                </a:extLst>
              </a:tr>
              <a:tr h="162258">
                <a:tc>
                  <a:txBody>
                    <a:bodyPr/>
                    <a:lstStyle/>
                    <a:p>
                      <a:pPr>
                        <a:lnSpc>
                          <a:spcPct val="107000"/>
                        </a:lnSpc>
                        <a:spcAft>
                          <a:spcPts val="0"/>
                        </a:spcAft>
                      </a:pPr>
                      <a:r>
                        <a:rPr lang="en-GB" sz="9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How Safe do you feel Score</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5399" marR="553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GB"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4.17</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5399" marR="553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GB"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4.24</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5399" marR="553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GB"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0.07</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5399" marR="553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GB" sz="9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1.6%</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5399" marR="553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33386289"/>
                  </a:ext>
                </a:extLst>
              </a:tr>
            </a:tbl>
          </a:graphicData>
        </a:graphic>
      </p:graphicFrame>
    </p:spTree>
    <p:extLst>
      <p:ext uri="{BB962C8B-B14F-4D97-AF65-F5344CB8AC3E}">
        <p14:creationId xmlns:p14="http://schemas.microsoft.com/office/powerpoint/2010/main" val="13003597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Shape 291"/>
          <p:cNvSpPr txBox="1"/>
          <p:nvPr/>
        </p:nvSpPr>
        <p:spPr>
          <a:xfrm>
            <a:off x="-13525" y="125"/>
            <a:ext cx="9157500" cy="5143499"/>
          </a:xfrm>
          <a:prstGeom prst="rect">
            <a:avLst/>
          </a:prstGeom>
          <a:solidFill>
            <a:schemeClr val="bg1"/>
          </a:solidFill>
          <a:ln>
            <a:noFill/>
          </a:ln>
        </p:spPr>
        <p:txBody>
          <a:bodyPr lIns="91425" tIns="91425" rIns="91425" bIns="91425" anchor="t" anchorCtr="0">
            <a:noAutofit/>
          </a:bodyPr>
          <a:lstStyle/>
          <a:p>
            <a:pPr lvl="0" rtl="0">
              <a:spcBef>
                <a:spcPts val="0"/>
              </a:spcBef>
              <a:buNone/>
            </a:pPr>
            <a:endParaRPr/>
          </a:p>
        </p:txBody>
      </p:sp>
      <p:sp>
        <p:nvSpPr>
          <p:cNvPr id="292" name="Shape 292"/>
          <p:cNvSpPr txBox="1"/>
          <p:nvPr/>
        </p:nvSpPr>
        <p:spPr>
          <a:xfrm>
            <a:off x="-13650" y="4345600"/>
            <a:ext cx="9157500" cy="797699"/>
          </a:xfrm>
          <a:prstGeom prst="rect">
            <a:avLst/>
          </a:prstGeom>
          <a:solidFill>
            <a:srgbClr val="46004E"/>
          </a:solidFill>
          <a:ln>
            <a:noFill/>
          </a:ln>
        </p:spPr>
        <p:txBody>
          <a:bodyPr lIns="91425" tIns="91425" rIns="91425" bIns="91425" anchor="t" anchorCtr="0">
            <a:noAutofit/>
          </a:bodyPr>
          <a:lstStyle/>
          <a:p>
            <a:pPr lvl="0" rtl="0">
              <a:spcBef>
                <a:spcPts val="0"/>
              </a:spcBef>
              <a:buNone/>
            </a:pPr>
            <a:endParaRPr/>
          </a:p>
        </p:txBody>
      </p:sp>
      <p:pic>
        <p:nvPicPr>
          <p:cNvPr id="294" name="Shape 294"/>
          <p:cNvPicPr preferRelativeResize="0"/>
          <p:nvPr/>
        </p:nvPicPr>
        <p:blipFill>
          <a:blip r:embed="rId3">
            <a:alphaModFix/>
          </a:blip>
          <a:stretch>
            <a:fillRect/>
          </a:stretch>
        </p:blipFill>
        <p:spPr>
          <a:xfrm>
            <a:off x="3986125" y="3771650"/>
            <a:ext cx="1171725" cy="1171725"/>
          </a:xfrm>
          <a:prstGeom prst="rect">
            <a:avLst/>
          </a:prstGeom>
          <a:noFill/>
          <a:ln>
            <a:noFill/>
          </a:ln>
        </p:spPr>
      </p:pic>
      <p:sp>
        <p:nvSpPr>
          <p:cNvPr id="298" name="Shape 298"/>
          <p:cNvSpPr txBox="1"/>
          <p:nvPr/>
        </p:nvSpPr>
        <p:spPr>
          <a:xfrm>
            <a:off x="367900" y="2012675"/>
            <a:ext cx="3426599" cy="843900"/>
          </a:xfrm>
          <a:prstGeom prst="rect">
            <a:avLst/>
          </a:prstGeom>
          <a:noFill/>
          <a:ln>
            <a:noFill/>
          </a:ln>
        </p:spPr>
        <p:txBody>
          <a:bodyPr lIns="91425" tIns="91425" rIns="91425" bIns="91425" anchor="t" anchorCtr="0">
            <a:noAutofit/>
          </a:bodyPr>
          <a:lstStyle/>
          <a:p>
            <a:pPr>
              <a:spcBef>
                <a:spcPts val="0"/>
              </a:spcBef>
              <a:buNone/>
            </a:pPr>
            <a:endParaRPr/>
          </a:p>
        </p:txBody>
      </p:sp>
      <p:sp>
        <p:nvSpPr>
          <p:cNvPr id="8" name="Text Placeholder 7">
            <a:extLst>
              <a:ext uri="{FF2B5EF4-FFF2-40B4-BE49-F238E27FC236}">
                <a16:creationId xmlns:a16="http://schemas.microsoft.com/office/drawing/2014/main" id="{FD9E9677-A448-4224-B1C0-1392B22EFA16}"/>
              </a:ext>
            </a:extLst>
          </p:cNvPr>
          <p:cNvSpPr>
            <a:spLocks noGrp="1"/>
          </p:cNvSpPr>
          <p:nvPr>
            <p:ph type="body" idx="1"/>
          </p:nvPr>
        </p:nvSpPr>
        <p:spPr>
          <a:xfrm>
            <a:off x="195942" y="164286"/>
            <a:ext cx="8520599" cy="791551"/>
          </a:xfrm>
        </p:spPr>
        <p:txBody>
          <a:bodyPr>
            <a:normAutofit/>
          </a:bodyPr>
          <a:lstStyle/>
          <a:p>
            <a:pPr marL="0" lvl="0" indent="0">
              <a:lnSpc>
                <a:spcPct val="100000"/>
              </a:lnSpc>
              <a:spcAft>
                <a:spcPts val="0"/>
              </a:spcAft>
              <a:buClrTx/>
              <a:buSzTx/>
              <a:buNone/>
            </a:pPr>
            <a:r>
              <a:rPr lang="en-GB" sz="3200" b="1" dirty="0">
                <a:solidFill>
                  <a:srgbClr val="4F0F61"/>
                </a:solidFill>
                <a:latin typeface="Arial Rounded MT Bold" panose="020F0704030504030204" pitchFamily="34" charset="0"/>
                <a:ea typeface="Roboto"/>
                <a:cs typeface="Calibri" panose="020F0502020204030204" pitchFamily="34" charset="0"/>
                <a:sym typeface="Roboto"/>
              </a:rPr>
              <a:t>Dementia Programme – new provision</a:t>
            </a:r>
            <a:endParaRPr lang="en-GB" sz="3200" dirty="0">
              <a:latin typeface="Arial Rounded MT Bold" panose="020F0704030504030204" pitchFamily="34" charset="0"/>
              <a:cs typeface="Calibri" panose="020F0502020204030204" pitchFamily="34" charset="0"/>
            </a:endParaRPr>
          </a:p>
        </p:txBody>
      </p:sp>
      <p:pic>
        <p:nvPicPr>
          <p:cNvPr id="11" name="Picture 10">
            <a:extLst>
              <a:ext uri="{FF2B5EF4-FFF2-40B4-BE49-F238E27FC236}">
                <a16:creationId xmlns:a16="http://schemas.microsoft.com/office/drawing/2014/main" id="{F5B5F3F4-8BBE-46BE-9C4D-FA31A8DF878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08542" y="3852751"/>
            <a:ext cx="1113116" cy="1113116"/>
          </a:xfrm>
          <a:prstGeom prst="rect">
            <a:avLst/>
          </a:prstGeom>
        </p:spPr>
      </p:pic>
      <p:sp>
        <p:nvSpPr>
          <p:cNvPr id="12" name="Shape 195"/>
          <p:cNvSpPr txBox="1"/>
          <p:nvPr/>
        </p:nvSpPr>
        <p:spPr>
          <a:xfrm>
            <a:off x="247983" y="779987"/>
            <a:ext cx="8458285" cy="2833365"/>
          </a:xfrm>
          <a:prstGeom prst="rect">
            <a:avLst/>
          </a:prstGeom>
          <a:noFill/>
          <a:ln>
            <a:noFill/>
          </a:ln>
        </p:spPr>
        <p:txBody>
          <a:bodyPr lIns="91425" tIns="91425" rIns="91425" bIns="91425" anchor="t" anchorCtr="0">
            <a:noAutofit/>
          </a:bodyPr>
          <a:lstStyle/>
          <a:p>
            <a:r>
              <a:rPr lang="en-GB" dirty="0">
                <a:solidFill>
                  <a:srgbClr val="4F0F61"/>
                </a:solidFill>
                <a:latin typeface="Arial Rounded MT Bold" panose="020F0704030504030204" pitchFamily="34" charset="0"/>
                <a:cs typeface="Calibri" panose="020F0502020204030204" pitchFamily="34" charset="0"/>
              </a:rPr>
              <a:t>Forward Carers intends to develop programme to Support Carers of People Living with Dementia, to be effective from April 2020.  In order to fully implement this plan we intend to:</a:t>
            </a:r>
          </a:p>
          <a:p>
            <a:r>
              <a:rPr lang="en-GB" dirty="0">
                <a:solidFill>
                  <a:srgbClr val="4F0F61"/>
                </a:solidFill>
                <a:latin typeface="Arial Rounded MT Bold" panose="020F0704030504030204" pitchFamily="34" charset="0"/>
                <a:cs typeface="Calibri" panose="020F0502020204030204" pitchFamily="34" charset="0"/>
              </a:rPr>
              <a:t> </a:t>
            </a:r>
          </a:p>
          <a:p>
            <a:r>
              <a:rPr lang="en-GB" dirty="0">
                <a:solidFill>
                  <a:srgbClr val="4F0F61"/>
                </a:solidFill>
                <a:latin typeface="Arial Rounded MT Bold" panose="020F0704030504030204" pitchFamily="34" charset="0"/>
                <a:cs typeface="Calibri" panose="020F0502020204030204" pitchFamily="34" charset="0"/>
              </a:rPr>
              <a:t>1) Enhance our Carers HUB Provision:</a:t>
            </a:r>
          </a:p>
          <a:p>
            <a:r>
              <a:rPr lang="en-GB" dirty="0">
                <a:solidFill>
                  <a:srgbClr val="4F0F61"/>
                </a:solidFill>
                <a:latin typeface="Arial Rounded MT Bold" panose="020F0704030504030204" pitchFamily="34" charset="0"/>
                <a:cs typeface="Calibri" panose="020F0502020204030204" pitchFamily="34" charset="0"/>
              </a:rPr>
              <a:t>	- Carer Assessments</a:t>
            </a:r>
          </a:p>
          <a:p>
            <a:r>
              <a:rPr lang="en-GB" dirty="0">
                <a:solidFill>
                  <a:srgbClr val="4F0F61"/>
                </a:solidFill>
                <a:latin typeface="Arial Rounded MT Bold" panose="020F0704030504030204" pitchFamily="34" charset="0"/>
                <a:cs typeface="Calibri" panose="020F0502020204030204" pitchFamily="34" charset="0"/>
              </a:rPr>
              <a:t>	- Emergency Back-Up and Planning</a:t>
            </a:r>
          </a:p>
          <a:p>
            <a:r>
              <a:rPr lang="en-GB" dirty="0">
                <a:solidFill>
                  <a:srgbClr val="4F0F61"/>
                </a:solidFill>
                <a:latin typeface="Arial Rounded MT Bold" panose="020F0704030504030204" pitchFamily="34" charset="0"/>
                <a:cs typeface="Calibri" panose="020F0502020204030204" pitchFamily="34" charset="0"/>
              </a:rPr>
              <a:t>	- Carers of adults living with dementia and a learning disability </a:t>
            </a:r>
          </a:p>
          <a:p>
            <a:r>
              <a:rPr lang="en-GB" dirty="0">
                <a:solidFill>
                  <a:srgbClr val="4F0F61"/>
                </a:solidFill>
                <a:latin typeface="Arial Rounded MT Bold" panose="020F0704030504030204" pitchFamily="34" charset="0"/>
                <a:cs typeface="Calibri" panose="020F0502020204030204" pitchFamily="34" charset="0"/>
              </a:rPr>
              <a:t>	- Online information and data collection </a:t>
            </a:r>
          </a:p>
          <a:p>
            <a:endParaRPr lang="en-GB" dirty="0">
              <a:solidFill>
                <a:srgbClr val="4F0F61"/>
              </a:solidFill>
              <a:latin typeface="Arial Rounded MT Bold" panose="020F0704030504030204" pitchFamily="34" charset="0"/>
              <a:cs typeface="Calibri" panose="020F0502020204030204" pitchFamily="34" charset="0"/>
            </a:endParaRPr>
          </a:p>
          <a:p>
            <a:r>
              <a:rPr lang="en-GB" dirty="0">
                <a:solidFill>
                  <a:srgbClr val="4F0F61"/>
                </a:solidFill>
                <a:latin typeface="Arial Rounded MT Bold" panose="020F0704030504030204" pitchFamily="34" charset="0"/>
                <a:cs typeface="Calibri" panose="020F0502020204030204" pitchFamily="34" charset="0"/>
              </a:rPr>
              <a:t>2) Commission the following services: </a:t>
            </a:r>
          </a:p>
          <a:p>
            <a:r>
              <a:rPr lang="en-GB" dirty="0">
                <a:solidFill>
                  <a:srgbClr val="4F0F61"/>
                </a:solidFill>
                <a:latin typeface="Arial Rounded MT Bold" panose="020F0704030504030204" pitchFamily="34" charset="0"/>
                <a:cs typeface="Calibri" panose="020F0502020204030204" pitchFamily="34" charset="0"/>
              </a:rPr>
              <a:t>	- Lot 1: Provision of Carer Support Groups  - funding up to £100,000 pa</a:t>
            </a:r>
          </a:p>
          <a:p>
            <a:r>
              <a:rPr lang="en-GB" dirty="0">
                <a:solidFill>
                  <a:srgbClr val="4F0F61"/>
                </a:solidFill>
                <a:latin typeface="Arial Rounded MT Bold" panose="020F0704030504030204" pitchFamily="34" charset="0"/>
                <a:cs typeface="Calibri" panose="020F0502020204030204" pitchFamily="34" charset="0"/>
              </a:rPr>
              <a:t>	- Lot 2: Training for Carers – funding up to £25,000 pa</a:t>
            </a:r>
          </a:p>
          <a:p>
            <a:r>
              <a:rPr lang="en-GB" dirty="0">
                <a:solidFill>
                  <a:srgbClr val="4F0F61"/>
                </a:solidFill>
                <a:latin typeface="Arial Rounded MT Bold" panose="020F0704030504030204" pitchFamily="34" charset="0"/>
                <a:cs typeface="Calibri" panose="020F0502020204030204" pitchFamily="34" charset="0"/>
              </a:rPr>
              <a:t>	- Lot 3: Assistive Technology – funding up to £25,000 pa</a:t>
            </a:r>
          </a:p>
          <a:p>
            <a:r>
              <a:rPr lang="en" sz="1600" dirty="0">
                <a:solidFill>
                  <a:srgbClr val="FFFFFF"/>
                </a:solidFill>
                <a:latin typeface="Impact"/>
                <a:ea typeface="Impact"/>
                <a:cs typeface="Impact"/>
                <a:sym typeface="Impact"/>
              </a:rPr>
              <a:t>Lo</a:t>
            </a:r>
          </a:p>
        </p:txBody>
      </p:sp>
      <p:pic>
        <p:nvPicPr>
          <p:cNvPr id="293" name="Shape 293"/>
          <p:cNvPicPr preferRelativeResize="0"/>
          <p:nvPr/>
        </p:nvPicPr>
        <p:blipFill>
          <a:blip r:embed="rId5">
            <a:alphaModFix/>
          </a:blip>
          <a:stretch>
            <a:fillRect/>
          </a:stretch>
        </p:blipFill>
        <p:spPr>
          <a:xfrm rot="-8518129">
            <a:off x="-621307" y="2577068"/>
            <a:ext cx="3601239" cy="3075462"/>
          </a:xfrm>
          <a:prstGeom prst="rect">
            <a:avLst/>
          </a:prstGeom>
          <a:noFill/>
          <a:ln>
            <a:noFill/>
          </a:ln>
        </p:spPr>
      </p:pic>
    </p:spTree>
    <p:extLst>
      <p:ext uri="{BB962C8B-B14F-4D97-AF65-F5344CB8AC3E}">
        <p14:creationId xmlns:p14="http://schemas.microsoft.com/office/powerpoint/2010/main" val="152626517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3590</TotalTime>
  <Words>2412</Words>
  <Application>Microsoft Office PowerPoint</Application>
  <PresentationFormat>On-screen Show (16:9)</PresentationFormat>
  <Paragraphs>391</Paragraphs>
  <Slides>28</Slides>
  <Notes>28</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28</vt:i4>
      </vt:variant>
    </vt:vector>
  </HeadingPairs>
  <TitlesOfParts>
    <vt:vector size="37" baseType="lpstr">
      <vt:lpstr>Arial,Sans-Serif</vt:lpstr>
      <vt:lpstr>Wingdings 3</vt:lpstr>
      <vt:lpstr>Calibri</vt:lpstr>
      <vt:lpstr>Arial</vt:lpstr>
      <vt:lpstr>Century Gothic</vt:lpstr>
      <vt:lpstr>Impact</vt:lpstr>
      <vt:lpstr>Arial Rounded MT Bold</vt:lpstr>
      <vt:lpstr>Ion Boardroom</vt:lpstr>
      <vt:lpstr>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Birmingham Carers Hub</dc:title>
  <dc:creator>Simon Fenton</dc:creator>
  <cp:lastModifiedBy>Paul Huntingdon</cp:lastModifiedBy>
  <cp:revision>450</cp:revision>
  <cp:lastPrinted>2019-10-11T15:25:59Z</cp:lastPrinted>
  <dcterms:modified xsi:type="dcterms:W3CDTF">2020-01-15T09:21:34Z</dcterms:modified>
</cp:coreProperties>
</file>